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0"/>
  </p:notesMasterIdLst>
  <p:sldIdLst>
    <p:sldId id="298" r:id="rId2"/>
    <p:sldId id="332" r:id="rId3"/>
    <p:sldId id="300" r:id="rId4"/>
    <p:sldId id="257" r:id="rId5"/>
    <p:sldId id="258" r:id="rId6"/>
    <p:sldId id="259" r:id="rId7"/>
    <p:sldId id="260" r:id="rId8"/>
    <p:sldId id="33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01" r:id="rId27"/>
    <p:sldId id="303" r:id="rId28"/>
    <p:sldId id="305" r:id="rId29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82DB-0BBB-4633-B7CD-4968B05A7FC7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1898-4AD5-4131-A81A-E1667B1EB3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30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1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557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2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40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45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19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90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633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38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4394" y="993393"/>
            <a:ext cx="944321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97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91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13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35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5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95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3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39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4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892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1D920-09B2-41A0-B007-05C1E0DB3026}"/>
              </a:ext>
            </a:extLst>
          </p:cNvPr>
          <p:cNvSpPr txBox="1"/>
          <p:nvPr/>
        </p:nvSpPr>
        <p:spPr>
          <a:xfrm>
            <a:off x="1156446" y="363071"/>
            <a:ext cx="10838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RUNGTA COLLEGE OF DENTAL SCIENCES AND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B27B-EB70-4DBF-9E64-1026D72CB370}"/>
              </a:ext>
            </a:extLst>
          </p:cNvPr>
          <p:cNvSpPr txBox="1"/>
          <p:nvPr/>
        </p:nvSpPr>
        <p:spPr>
          <a:xfrm>
            <a:off x="672353" y="2030506"/>
            <a:ext cx="110534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 of Prosthodontics</a:t>
            </a:r>
          </a:p>
          <a:p>
            <a:pPr algn="ctr"/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8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BDS</a:t>
            </a:r>
          </a:p>
          <a:p>
            <a:pPr algn="ctr"/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Partially edentulous dental arches &amp; </a:t>
            </a:r>
            <a:r>
              <a:rPr lang="en-I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Applegates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rules </a:t>
            </a:r>
            <a:r>
              <a:rPr lang="en-I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govering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kennedys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2B70D-E490-408F-8CD9-E12675E107B0}"/>
              </a:ext>
            </a:extLst>
          </p:cNvPr>
          <p:cNvSpPr txBox="1"/>
          <p:nvPr/>
        </p:nvSpPr>
        <p:spPr>
          <a:xfrm>
            <a:off x="7239000" y="3962400"/>
            <a:ext cx="44868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u="sng" dirty="0"/>
              <a:t>Presented By:</a:t>
            </a:r>
          </a:p>
          <a:p>
            <a:r>
              <a:rPr lang="en-IN" dirty="0"/>
              <a:t> </a:t>
            </a:r>
          </a:p>
          <a:p>
            <a:r>
              <a:rPr lang="en-IN" sz="2400" dirty="0" err="1"/>
              <a:t>Dr.Shilpi</a:t>
            </a:r>
            <a:r>
              <a:rPr lang="en-IN" sz="2400" dirty="0"/>
              <a:t> </a:t>
            </a:r>
            <a:r>
              <a:rPr lang="en-IN" sz="2400" dirty="0" err="1"/>
              <a:t>Karpathak</a:t>
            </a:r>
            <a:endParaRPr lang="en-IN" sz="2400" dirty="0"/>
          </a:p>
          <a:p>
            <a:r>
              <a:rPr lang="en-IN" sz="2400" dirty="0"/>
              <a:t>Professor</a:t>
            </a:r>
          </a:p>
          <a:p>
            <a:r>
              <a:rPr lang="en-IN" sz="2400" dirty="0"/>
              <a:t>Dept of Prosthodontics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BE9E1-A8E2-4E7D-B6C9-BD2B84A00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197225" y="379030"/>
            <a:ext cx="1167548" cy="13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394" y="993393"/>
            <a:ext cx="5699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B79E6C"/>
                </a:solidFill>
                <a:latin typeface="Franklin Gothic Medium"/>
                <a:cs typeface="Franklin Gothic Medium"/>
              </a:rPr>
              <a:t>BAILYN’S</a:t>
            </a:r>
            <a:r>
              <a:rPr sz="4000" spc="-60" dirty="0">
                <a:solidFill>
                  <a:srgbClr val="B79E6C"/>
                </a:solidFill>
                <a:latin typeface="Franklin Gothic Medium"/>
                <a:cs typeface="Franklin Gothic Medium"/>
              </a:rPr>
              <a:t> </a:t>
            </a:r>
            <a:r>
              <a:rPr sz="4000" spc="-25" dirty="0">
                <a:solidFill>
                  <a:srgbClr val="B79E6C"/>
                </a:solidFill>
                <a:latin typeface="Franklin Gothic Medium"/>
                <a:cs typeface="Franklin Gothic Medium"/>
              </a:rPr>
              <a:t>CLASSIFICATION</a:t>
            </a:r>
            <a:endParaRPr sz="40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1879097"/>
            <a:ext cx="933513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Bailyn’s </a:t>
            </a:r>
            <a:r>
              <a:rPr sz="2800" spc="-140" dirty="0">
                <a:solidFill>
                  <a:srgbClr val="FFFFFF"/>
                </a:solidFill>
                <a:latin typeface="Cambria"/>
                <a:cs typeface="Cambria"/>
              </a:rPr>
              <a:t>system 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introduced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a classification </a:t>
            </a:r>
            <a:r>
              <a:rPr sz="2800" spc="-125" dirty="0">
                <a:solidFill>
                  <a:srgbClr val="FFFFFF"/>
                </a:solidFill>
                <a:latin typeface="Cambria"/>
                <a:cs typeface="Cambria"/>
              </a:rPr>
              <a:t>based 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whether 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800" spc="-114" dirty="0">
                <a:solidFill>
                  <a:srgbClr val="FFFFFF"/>
                </a:solidFill>
                <a:latin typeface="Cambria"/>
                <a:cs typeface="Cambria"/>
              </a:rPr>
              <a:t>prosthesis 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tooth-borne,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tissue-borne, 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combination 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two </a:t>
            </a:r>
            <a:r>
              <a:rPr sz="2800" spc="-125" dirty="0">
                <a:solidFill>
                  <a:srgbClr val="FFFFFF"/>
                </a:solidFill>
                <a:latin typeface="Cambria"/>
                <a:cs typeface="Cambria"/>
              </a:rPr>
              <a:t>based 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Cambria"/>
                <a:cs typeface="Cambria"/>
              </a:rPr>
              <a:t>support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93393"/>
            <a:ext cx="6209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Bailyn divided </a:t>
            </a:r>
            <a:r>
              <a:rPr spc="-5" dirty="0"/>
              <a:t>all RPDs in</a:t>
            </a:r>
            <a:r>
              <a:rPr dirty="0"/>
              <a:t> </a:t>
            </a:r>
            <a:r>
              <a:rPr spc="-25" dirty="0"/>
              <a:t>to: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6294" y="2211108"/>
            <a:ext cx="9090025" cy="1042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indent="-228600">
              <a:lnSpc>
                <a:spcPts val="4010"/>
              </a:lnSpc>
              <a:spcBef>
                <a:spcPts val="95"/>
              </a:spcBef>
              <a:buSzPct val="90277"/>
              <a:buFont typeface="Arial"/>
              <a:buChar char="▪"/>
              <a:tabLst>
                <a:tab pos="279400" algn="l"/>
              </a:tabLst>
            </a:pPr>
            <a:r>
              <a:rPr sz="3600" spc="-36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750" i="1" spc="-540" baseline="-53333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3600" spc="-36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3750" i="1" spc="-540" baseline="-53333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3600" spc="-95" dirty="0">
                <a:solidFill>
                  <a:srgbClr val="FFFFFF"/>
                </a:solidFill>
                <a:latin typeface="Cambria"/>
                <a:cs typeface="Cambria"/>
              </a:rPr>
              <a:t>Anterior </a:t>
            </a:r>
            <a:r>
              <a:rPr sz="3600" spc="-140" dirty="0">
                <a:solidFill>
                  <a:srgbClr val="FFFFFF"/>
                </a:solidFill>
                <a:latin typeface="Cambria"/>
                <a:cs typeface="Cambria"/>
              </a:rPr>
              <a:t>restorations: </a:t>
            </a:r>
            <a:r>
              <a:rPr sz="3800" i="1" spc="-40" dirty="0">
                <a:solidFill>
                  <a:srgbClr val="FFFFFF"/>
                </a:solidFill>
                <a:latin typeface="Book Antiqua"/>
                <a:cs typeface="Book Antiqua"/>
              </a:rPr>
              <a:t>saddle </a:t>
            </a:r>
            <a:r>
              <a:rPr sz="3800" i="1" spc="10" dirty="0">
                <a:solidFill>
                  <a:srgbClr val="FFFFFF"/>
                </a:solidFill>
                <a:latin typeface="Book Antiqua"/>
                <a:cs typeface="Book Antiqua"/>
              </a:rPr>
              <a:t>area </a:t>
            </a:r>
            <a:r>
              <a:rPr sz="3800" i="1" spc="-45" dirty="0">
                <a:solidFill>
                  <a:srgbClr val="FFFFFF"/>
                </a:solidFill>
                <a:latin typeface="Book Antiqua"/>
                <a:cs typeface="Book Antiqua"/>
              </a:rPr>
              <a:t>anterior</a:t>
            </a:r>
            <a:r>
              <a:rPr sz="3800" i="1" spc="-509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800" i="1" spc="-7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endParaRPr sz="3800">
              <a:latin typeface="Book Antiqua"/>
              <a:cs typeface="Book Antiqua"/>
            </a:endParaRPr>
          </a:p>
          <a:p>
            <a:pPr marL="279400">
              <a:lnSpc>
                <a:spcPts val="4010"/>
              </a:lnSpc>
              <a:tabLst>
                <a:tab pos="842644" algn="l"/>
              </a:tabLst>
            </a:pPr>
            <a:r>
              <a:rPr sz="3800" i="1" spc="85" dirty="0">
                <a:solidFill>
                  <a:srgbClr val="FFFFFF"/>
                </a:solidFill>
                <a:latin typeface="Book Antiqua"/>
                <a:cs typeface="Book Antiqua"/>
              </a:rPr>
              <a:t>1	</a:t>
            </a:r>
            <a:r>
              <a:rPr sz="3800" i="1" spc="-60" dirty="0">
                <a:solidFill>
                  <a:srgbClr val="FFFFFF"/>
                </a:solidFill>
                <a:latin typeface="Book Antiqua"/>
                <a:cs typeface="Book Antiqua"/>
              </a:rPr>
              <a:t>bicuspids</a:t>
            </a:r>
            <a:endParaRPr sz="3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4652489"/>
            <a:ext cx="9230360" cy="104394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41300" marR="5080" indent="-228600">
              <a:lnSpc>
                <a:spcPct val="75900"/>
              </a:lnSpc>
              <a:spcBef>
                <a:spcPts val="1195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z="3600" spc="-235" dirty="0">
                <a:solidFill>
                  <a:srgbClr val="FFFFFF"/>
                </a:solidFill>
                <a:latin typeface="Cambria"/>
                <a:cs typeface="Cambria"/>
              </a:rPr>
              <a:t>B: </a:t>
            </a:r>
            <a:r>
              <a:rPr sz="3600" spc="-155" dirty="0">
                <a:solidFill>
                  <a:srgbClr val="FFFFFF"/>
                </a:solidFill>
                <a:latin typeface="Cambria"/>
                <a:cs typeface="Cambria"/>
              </a:rPr>
              <a:t>Posterior </a:t>
            </a:r>
            <a:r>
              <a:rPr sz="3600" spc="-140" dirty="0">
                <a:solidFill>
                  <a:srgbClr val="FFFFFF"/>
                </a:solidFill>
                <a:latin typeface="Cambria"/>
                <a:cs typeface="Cambria"/>
              </a:rPr>
              <a:t>restorations: </a:t>
            </a:r>
            <a:r>
              <a:rPr sz="3800" i="1" spc="-35" dirty="0">
                <a:solidFill>
                  <a:srgbClr val="FFFFFF"/>
                </a:solidFill>
                <a:latin typeface="Book Antiqua"/>
                <a:cs typeface="Book Antiqua"/>
              </a:rPr>
              <a:t>saddle </a:t>
            </a:r>
            <a:r>
              <a:rPr sz="3800" i="1" spc="10" dirty="0">
                <a:solidFill>
                  <a:srgbClr val="FFFFFF"/>
                </a:solidFill>
                <a:latin typeface="Book Antiqua"/>
                <a:cs typeface="Book Antiqua"/>
              </a:rPr>
              <a:t>area </a:t>
            </a:r>
            <a:r>
              <a:rPr sz="3800" i="1" spc="-40" dirty="0">
                <a:solidFill>
                  <a:srgbClr val="FFFFFF"/>
                </a:solidFill>
                <a:latin typeface="Book Antiqua"/>
                <a:cs typeface="Book Antiqua"/>
              </a:rPr>
              <a:t>posterior </a:t>
            </a:r>
            <a:r>
              <a:rPr sz="3800" i="1" spc="-70" dirty="0">
                <a:solidFill>
                  <a:srgbClr val="FFFFFF"/>
                </a:solidFill>
                <a:latin typeface="Book Antiqua"/>
                <a:cs typeface="Book Antiqua"/>
              </a:rPr>
              <a:t>to  </a:t>
            </a:r>
            <a:r>
              <a:rPr sz="3800" i="1" spc="-75" dirty="0">
                <a:solidFill>
                  <a:srgbClr val="FFFFFF"/>
                </a:solidFill>
                <a:latin typeface="Book Antiqua"/>
                <a:cs typeface="Book Antiqua"/>
              </a:rPr>
              <a:t>cuspids</a:t>
            </a:r>
            <a:endParaRPr sz="3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383793"/>
            <a:ext cx="3172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Subdivided</a:t>
            </a:r>
            <a:r>
              <a:rPr spc="-70" dirty="0"/>
              <a:t> </a:t>
            </a:r>
            <a:r>
              <a:rPr spc="-5" dirty="0"/>
              <a:t>as: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0539" y="1013205"/>
            <a:ext cx="6646545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20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FFFFFF"/>
                </a:solidFill>
                <a:latin typeface="Cambria"/>
                <a:cs typeface="Cambria"/>
              </a:rPr>
              <a:t>Class </a:t>
            </a:r>
            <a:r>
              <a:rPr sz="2200" spc="-75" dirty="0">
                <a:solidFill>
                  <a:srgbClr val="FFFFFF"/>
                </a:solidFill>
                <a:latin typeface="Cambria"/>
                <a:cs typeface="Cambria"/>
              </a:rPr>
              <a:t>1: </a:t>
            </a:r>
            <a:r>
              <a:rPr sz="2200" spc="-80" dirty="0">
                <a:solidFill>
                  <a:srgbClr val="FFFFFF"/>
                </a:solidFill>
                <a:latin typeface="Cambria"/>
                <a:cs typeface="Cambria"/>
              </a:rPr>
              <a:t>Bounded saddle </a:t>
            </a:r>
            <a:r>
              <a:rPr sz="2200" spc="-90" dirty="0">
                <a:solidFill>
                  <a:srgbClr val="FFFFFF"/>
                </a:solidFill>
                <a:latin typeface="Cambria"/>
                <a:cs typeface="Cambria"/>
              </a:rPr>
              <a:t>(not </a:t>
            </a:r>
            <a:r>
              <a:rPr sz="2200" spc="-80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2200" spc="-45" dirty="0">
                <a:solidFill>
                  <a:srgbClr val="FFFFFF"/>
                </a:solidFill>
                <a:latin typeface="Cambria"/>
                <a:cs typeface="Cambria"/>
              </a:rPr>
              <a:t>than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2200" spc="-60" dirty="0">
                <a:solidFill>
                  <a:srgbClr val="FFFFFF"/>
                </a:solidFill>
                <a:latin typeface="Cambria"/>
                <a:cs typeface="Cambria"/>
              </a:rPr>
              <a:t>missing </a:t>
            </a:r>
            <a:r>
              <a:rPr sz="2200" spc="-105" dirty="0">
                <a:solidFill>
                  <a:srgbClr val="FFFFFF"/>
                </a:solidFill>
                <a:latin typeface="Cambria"/>
                <a:cs typeface="Cambria"/>
              </a:rPr>
              <a:t>teeth)  </a:t>
            </a:r>
            <a:r>
              <a:rPr sz="2200" spc="-70" dirty="0">
                <a:solidFill>
                  <a:srgbClr val="FFFFFF"/>
                </a:solidFill>
                <a:latin typeface="Cambria"/>
                <a:cs typeface="Cambria"/>
              </a:rPr>
              <a:t>Eg.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Cambria"/>
                <a:cs typeface="Cambria"/>
              </a:rPr>
              <a:t>PI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539" y="3269107"/>
            <a:ext cx="603821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375"/>
              </a:lnSpc>
              <a:spcBef>
                <a:spcPts val="95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FFFFFF"/>
                </a:solidFill>
                <a:latin typeface="Cambria"/>
                <a:cs typeface="Cambria"/>
              </a:rPr>
              <a:t>Class </a:t>
            </a:r>
            <a:r>
              <a:rPr sz="2200" spc="-75" dirty="0">
                <a:solidFill>
                  <a:srgbClr val="FFFFFF"/>
                </a:solidFill>
                <a:latin typeface="Cambria"/>
                <a:cs typeface="Cambria"/>
              </a:rPr>
              <a:t>2: </a:t>
            </a:r>
            <a:r>
              <a:rPr sz="2200" spc="-55" dirty="0">
                <a:solidFill>
                  <a:srgbClr val="FFFFFF"/>
                </a:solidFill>
                <a:latin typeface="Cambria"/>
                <a:cs typeface="Cambria"/>
              </a:rPr>
              <a:t>Free-end </a:t>
            </a:r>
            <a:r>
              <a:rPr sz="2200" spc="-80" dirty="0">
                <a:solidFill>
                  <a:srgbClr val="FFFFFF"/>
                </a:solidFill>
                <a:latin typeface="Cambria"/>
                <a:cs typeface="Cambria"/>
              </a:rPr>
              <a:t>saddle  </a:t>
            </a:r>
            <a:r>
              <a:rPr sz="2200" spc="-85" dirty="0">
                <a:solidFill>
                  <a:srgbClr val="FFFFFF"/>
                </a:solidFill>
                <a:latin typeface="Cambria"/>
                <a:cs typeface="Cambria"/>
              </a:rPr>
              <a:t>(no </a:t>
            </a:r>
            <a:r>
              <a:rPr sz="2200" spc="-65" dirty="0">
                <a:solidFill>
                  <a:srgbClr val="FFFFFF"/>
                </a:solidFill>
                <a:latin typeface="Cambria"/>
                <a:cs typeface="Cambria"/>
              </a:rPr>
              <a:t>distal </a:t>
            </a:r>
            <a:r>
              <a:rPr sz="2200" spc="-75" dirty="0">
                <a:solidFill>
                  <a:srgbClr val="FFFFFF"/>
                </a:solidFill>
                <a:latin typeface="Cambria"/>
                <a:cs typeface="Cambria"/>
              </a:rPr>
              <a:t>abutment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Cambria"/>
                <a:cs typeface="Cambria"/>
              </a:rPr>
              <a:t>tooth)</a:t>
            </a:r>
            <a:endParaRPr sz="2200">
              <a:latin typeface="Cambria"/>
              <a:cs typeface="Cambria"/>
            </a:endParaRPr>
          </a:p>
          <a:p>
            <a:pPr marL="241300">
              <a:lnSpc>
                <a:spcPts val="2375"/>
              </a:lnSpc>
            </a:pPr>
            <a:r>
              <a:rPr sz="2200" spc="-70" dirty="0">
                <a:solidFill>
                  <a:srgbClr val="FFFFFF"/>
                </a:solidFill>
                <a:latin typeface="Cambria"/>
                <a:cs typeface="Cambria"/>
              </a:rPr>
              <a:t>Eg.</a:t>
            </a:r>
            <a:r>
              <a:rPr sz="22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Cambria"/>
                <a:cs typeface="Cambria"/>
              </a:rPr>
              <a:t>P2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539" y="5525211"/>
            <a:ext cx="6264910" cy="6286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1300" marR="5080" indent="-228600">
              <a:lnSpc>
                <a:spcPts val="2110"/>
              </a:lnSpc>
              <a:spcBef>
                <a:spcPts val="605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FFFFFF"/>
                </a:solidFill>
                <a:latin typeface="Cambria"/>
                <a:cs typeface="Cambria"/>
              </a:rPr>
              <a:t>Class </a:t>
            </a:r>
            <a:r>
              <a:rPr sz="2200" spc="-75" dirty="0">
                <a:solidFill>
                  <a:srgbClr val="FFFFFF"/>
                </a:solidFill>
                <a:latin typeface="Cambria"/>
                <a:cs typeface="Cambria"/>
              </a:rPr>
              <a:t>3: </a:t>
            </a:r>
            <a:r>
              <a:rPr sz="2200" spc="-80" dirty="0">
                <a:solidFill>
                  <a:srgbClr val="FFFFFF"/>
                </a:solidFill>
                <a:latin typeface="Cambria"/>
                <a:cs typeface="Cambria"/>
              </a:rPr>
              <a:t>Bounded saddle </a:t>
            </a:r>
            <a:r>
              <a:rPr sz="2200" spc="-95" dirty="0">
                <a:solidFill>
                  <a:srgbClr val="FFFFFF"/>
                </a:solidFill>
                <a:latin typeface="Cambria"/>
                <a:cs typeface="Cambria"/>
              </a:rPr>
              <a:t>(more </a:t>
            </a:r>
            <a:r>
              <a:rPr sz="2200" spc="-45" dirty="0">
                <a:solidFill>
                  <a:srgbClr val="FFFFFF"/>
                </a:solidFill>
                <a:latin typeface="Cambria"/>
                <a:cs typeface="Cambria"/>
              </a:rPr>
              <a:t>than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2200" spc="-90" dirty="0">
                <a:solidFill>
                  <a:srgbClr val="FFFFFF"/>
                </a:solidFill>
                <a:latin typeface="Cambria"/>
                <a:cs typeface="Cambria"/>
              </a:rPr>
              <a:t>teeth </a:t>
            </a:r>
            <a:r>
              <a:rPr sz="2200" spc="-65" dirty="0">
                <a:solidFill>
                  <a:srgbClr val="FFFFFF"/>
                </a:solidFill>
                <a:latin typeface="Cambria"/>
                <a:cs typeface="Cambria"/>
              </a:rPr>
              <a:t>missing).  </a:t>
            </a:r>
            <a:r>
              <a:rPr sz="2200" spc="-70" dirty="0">
                <a:solidFill>
                  <a:srgbClr val="FFFFFF"/>
                </a:solidFill>
                <a:latin typeface="Cambria"/>
                <a:cs typeface="Cambria"/>
              </a:rPr>
              <a:t>Eg.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Cambria"/>
                <a:cs typeface="Cambria"/>
              </a:rPr>
              <a:t>P3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68868" y="132587"/>
            <a:ext cx="2891028" cy="2110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8868" y="2385060"/>
            <a:ext cx="2891028" cy="215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1728" y="4684773"/>
            <a:ext cx="2868168" cy="2115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72" y="79247"/>
            <a:ext cx="4689347" cy="3332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0671" y="89915"/>
            <a:ext cx="4430267" cy="332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5928" y="3525011"/>
            <a:ext cx="4047744" cy="3233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267" y="106679"/>
            <a:ext cx="4219955" cy="311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0068" y="106679"/>
            <a:ext cx="3962400" cy="314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3372611"/>
            <a:ext cx="4215384" cy="3372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0068" y="3372611"/>
            <a:ext cx="3962400" cy="3372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529590"/>
            <a:ext cx="6138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CUMMER’S</a:t>
            </a:r>
            <a:r>
              <a:rPr spc="-40" dirty="0"/>
              <a:t> </a:t>
            </a:r>
            <a:r>
              <a:rPr spc="-2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128522"/>
            <a:ext cx="9042400" cy="540639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SzPct val="90000"/>
              <a:buFont typeface="Arial"/>
              <a:buChar char="▪"/>
              <a:tabLst>
                <a:tab pos="241300" algn="l"/>
              </a:tabLst>
            </a:pPr>
            <a:r>
              <a:rPr sz="3000" spc="-140" dirty="0">
                <a:solidFill>
                  <a:srgbClr val="FFFFFF"/>
                </a:solidFill>
                <a:latin typeface="Cambria"/>
                <a:cs typeface="Cambria"/>
              </a:rPr>
              <a:t>Proposed </a:t>
            </a:r>
            <a:r>
              <a:rPr sz="3000" spc="-114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3000" spc="-40" dirty="0">
                <a:solidFill>
                  <a:srgbClr val="FFFFFF"/>
                </a:solidFill>
                <a:latin typeface="Cambria"/>
                <a:cs typeface="Cambria"/>
              </a:rPr>
              <a:t>Cummer </a:t>
            </a:r>
            <a:r>
              <a:rPr sz="3000" spc="-2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3000" spc="-43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mbria"/>
                <a:cs typeface="Cambria"/>
              </a:rPr>
              <a:t>1920.</a:t>
            </a:r>
            <a:endParaRPr sz="3000">
              <a:latin typeface="Cambria"/>
              <a:cs typeface="Cambria"/>
            </a:endParaRPr>
          </a:p>
          <a:p>
            <a:pPr marL="241300" marR="5080" indent="-228600">
              <a:lnSpc>
                <a:spcPts val="3240"/>
              </a:lnSpc>
              <a:spcBef>
                <a:spcPts val="1845"/>
              </a:spcBef>
              <a:buSzPct val="90000"/>
              <a:buFont typeface="Arial"/>
              <a:buChar char="▪"/>
              <a:tabLst>
                <a:tab pos="241300" algn="l"/>
              </a:tabLst>
            </a:pPr>
            <a:r>
              <a:rPr sz="3000" spc="-40" dirty="0">
                <a:solidFill>
                  <a:srgbClr val="FFFFFF"/>
                </a:solidFill>
                <a:latin typeface="Cambria"/>
                <a:cs typeface="Cambria"/>
              </a:rPr>
              <a:t>According </a:t>
            </a:r>
            <a:r>
              <a:rPr sz="3000" spc="-13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000" spc="-30" dirty="0">
                <a:solidFill>
                  <a:srgbClr val="FFFFFF"/>
                </a:solidFill>
                <a:latin typeface="Cambria"/>
                <a:cs typeface="Cambria"/>
              </a:rPr>
              <a:t>him, </a:t>
            </a:r>
            <a:r>
              <a:rPr sz="3000" spc="-65" dirty="0">
                <a:solidFill>
                  <a:srgbClr val="FFFFFF"/>
                </a:solidFill>
                <a:latin typeface="Cambria"/>
                <a:cs typeface="Cambria"/>
              </a:rPr>
              <a:t>partial </a:t>
            </a:r>
            <a:r>
              <a:rPr sz="3000" spc="-105" dirty="0">
                <a:solidFill>
                  <a:srgbClr val="FFFFFF"/>
                </a:solidFill>
                <a:latin typeface="Cambria"/>
                <a:cs typeface="Cambria"/>
              </a:rPr>
              <a:t>dentures </a:t>
            </a:r>
            <a:r>
              <a:rPr sz="3000" spc="-20" dirty="0">
                <a:solidFill>
                  <a:srgbClr val="FFFFFF"/>
                </a:solidFill>
                <a:latin typeface="Cambria"/>
                <a:cs typeface="Cambria"/>
              </a:rPr>
              <a:t>can </a:t>
            </a:r>
            <a:r>
              <a:rPr sz="3000" spc="-13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3000" spc="-70" dirty="0">
                <a:solidFill>
                  <a:srgbClr val="FFFFFF"/>
                </a:solidFill>
                <a:latin typeface="Cambria"/>
                <a:cs typeface="Cambria"/>
              </a:rPr>
              <a:t>classified </a:t>
            </a:r>
            <a:r>
              <a:rPr sz="3000" spc="-2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3000" spc="-135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3000" spc="-45" dirty="0">
                <a:solidFill>
                  <a:srgbClr val="FFFFFF"/>
                </a:solidFill>
                <a:latin typeface="Cambria"/>
                <a:cs typeface="Cambria"/>
              </a:rPr>
              <a:t>four </a:t>
            </a:r>
            <a:r>
              <a:rPr sz="3000" spc="-135" dirty="0">
                <a:solidFill>
                  <a:srgbClr val="FFFFFF"/>
                </a:solidFill>
                <a:latin typeface="Cambria"/>
                <a:cs typeface="Cambria"/>
              </a:rPr>
              <a:t>types </a:t>
            </a:r>
            <a:r>
              <a:rPr sz="3000" spc="-130" dirty="0">
                <a:solidFill>
                  <a:srgbClr val="FFFFFF"/>
                </a:solidFill>
                <a:latin typeface="Cambria"/>
                <a:cs typeface="Cambria"/>
              </a:rPr>
              <a:t>based </a:t>
            </a:r>
            <a:r>
              <a:rPr sz="3000" spc="-7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3000" spc="-95" dirty="0">
                <a:solidFill>
                  <a:srgbClr val="FFFFFF"/>
                </a:solidFill>
                <a:latin typeface="Cambria"/>
                <a:cs typeface="Cambria"/>
              </a:rPr>
              <a:t>position </a:t>
            </a:r>
            <a:r>
              <a:rPr sz="3000" spc="-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3000" spc="-75" dirty="0">
                <a:solidFill>
                  <a:srgbClr val="FFFFFF"/>
                </a:solidFill>
                <a:latin typeface="Cambria"/>
                <a:cs typeface="Cambria"/>
              </a:rPr>
              <a:t>direct</a:t>
            </a:r>
            <a:r>
              <a:rPr sz="3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Cambria"/>
                <a:cs typeface="Cambria"/>
              </a:rPr>
              <a:t>retainers:</a:t>
            </a:r>
            <a:endParaRPr sz="3000">
              <a:latin typeface="Cambria"/>
              <a:cs typeface="Cambria"/>
            </a:endParaRPr>
          </a:p>
          <a:p>
            <a:pPr marL="515620" marR="13970" lvl="1" indent="-228600">
              <a:lnSpc>
                <a:spcPts val="3020"/>
              </a:lnSpc>
              <a:spcBef>
                <a:spcPts val="1225"/>
              </a:spcBef>
              <a:buSzPct val="81355"/>
              <a:buFont typeface="Wingdings"/>
              <a:buChar char=""/>
              <a:tabLst>
                <a:tab pos="574040" algn="l"/>
              </a:tabLst>
            </a:pPr>
            <a:r>
              <a:rPr sz="2950" i="1" spc="-80" dirty="0">
                <a:solidFill>
                  <a:srgbClr val="FFFFFF"/>
                </a:solidFill>
                <a:latin typeface="Book Antiqua"/>
                <a:cs typeface="Book Antiqua"/>
              </a:rPr>
              <a:t>Diagonal: </a:t>
            </a:r>
            <a:r>
              <a:rPr sz="2950" i="1" spc="-110" dirty="0">
                <a:solidFill>
                  <a:srgbClr val="FFFFFF"/>
                </a:solidFill>
                <a:latin typeface="Book Antiqua"/>
                <a:cs typeface="Book Antiqua"/>
              </a:rPr>
              <a:t>Two </a:t>
            </a:r>
            <a:r>
              <a:rPr sz="2950" i="1" spc="-30" dirty="0">
                <a:solidFill>
                  <a:srgbClr val="FFFFFF"/>
                </a:solidFill>
                <a:latin typeface="Book Antiqua"/>
                <a:cs typeface="Book Antiqua"/>
              </a:rPr>
              <a:t>direct </a:t>
            </a:r>
            <a:r>
              <a:rPr sz="2950" i="1" spc="-50" dirty="0">
                <a:solidFill>
                  <a:srgbClr val="FFFFFF"/>
                </a:solidFill>
                <a:latin typeface="Book Antiqua"/>
                <a:cs typeface="Book Antiqua"/>
              </a:rPr>
              <a:t>retainers diagonally </a:t>
            </a:r>
            <a:r>
              <a:rPr sz="2950" i="1" spc="5" dirty="0">
                <a:solidFill>
                  <a:srgbClr val="FFFFFF"/>
                </a:solidFill>
                <a:latin typeface="Book Antiqua"/>
                <a:cs typeface="Book Antiqua"/>
              </a:rPr>
              <a:t>opposed </a:t>
            </a:r>
            <a:r>
              <a:rPr sz="2950" i="1" spc="-55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z="2950" i="1" spc="45" dirty="0">
                <a:solidFill>
                  <a:srgbClr val="FFFFFF"/>
                </a:solidFill>
                <a:latin typeface="Book Antiqua"/>
                <a:cs typeface="Book Antiqua"/>
              </a:rPr>
              <a:t>each  </a:t>
            </a:r>
            <a:r>
              <a:rPr sz="2950" i="1" spc="-5" dirty="0">
                <a:solidFill>
                  <a:srgbClr val="FFFFFF"/>
                </a:solidFill>
                <a:latin typeface="Book Antiqua"/>
                <a:cs typeface="Book Antiqua"/>
              </a:rPr>
              <a:t>other</a:t>
            </a:r>
            <a:endParaRPr sz="2950">
              <a:latin typeface="Book Antiqua"/>
              <a:cs typeface="Book Antiqua"/>
            </a:endParaRPr>
          </a:p>
          <a:p>
            <a:pPr marL="515620" marR="246379" lvl="1" indent="-228600">
              <a:lnSpc>
                <a:spcPts val="3020"/>
              </a:lnSpc>
              <a:spcBef>
                <a:spcPts val="1205"/>
              </a:spcBef>
              <a:buSzPct val="81355"/>
              <a:buFont typeface="Wingdings"/>
              <a:buChar char=""/>
              <a:tabLst>
                <a:tab pos="574040" algn="l"/>
              </a:tabLst>
            </a:pPr>
            <a:r>
              <a:rPr sz="2950" i="1" spc="-80" dirty="0">
                <a:solidFill>
                  <a:srgbClr val="FFFFFF"/>
                </a:solidFill>
                <a:latin typeface="Book Antiqua"/>
                <a:cs typeface="Book Antiqua"/>
              </a:rPr>
              <a:t>Diametric: </a:t>
            </a:r>
            <a:r>
              <a:rPr sz="2950" i="1" spc="-110" dirty="0">
                <a:solidFill>
                  <a:srgbClr val="FFFFFF"/>
                </a:solidFill>
                <a:latin typeface="Book Antiqua"/>
                <a:cs typeface="Book Antiqua"/>
              </a:rPr>
              <a:t>Two </a:t>
            </a:r>
            <a:r>
              <a:rPr sz="2950" i="1" spc="-30" dirty="0">
                <a:solidFill>
                  <a:srgbClr val="FFFFFF"/>
                </a:solidFill>
                <a:latin typeface="Book Antiqua"/>
                <a:cs typeface="Book Antiqua"/>
              </a:rPr>
              <a:t>direct </a:t>
            </a:r>
            <a:r>
              <a:rPr sz="2950" i="1" spc="-50" dirty="0">
                <a:solidFill>
                  <a:srgbClr val="FFFFFF"/>
                </a:solidFill>
                <a:latin typeface="Book Antiqua"/>
                <a:cs typeface="Book Antiqua"/>
              </a:rPr>
              <a:t>retainers diametrically </a:t>
            </a:r>
            <a:r>
              <a:rPr sz="2950" i="1" spc="-20" dirty="0">
                <a:solidFill>
                  <a:srgbClr val="FFFFFF"/>
                </a:solidFill>
                <a:latin typeface="Book Antiqua"/>
                <a:cs typeface="Book Antiqua"/>
              </a:rPr>
              <a:t>opposite </a:t>
            </a:r>
            <a:r>
              <a:rPr sz="2950" i="1" spc="-55" dirty="0">
                <a:solidFill>
                  <a:srgbClr val="FFFFFF"/>
                </a:solidFill>
                <a:latin typeface="Book Antiqua"/>
                <a:cs typeface="Book Antiqua"/>
              </a:rPr>
              <a:t>to  </a:t>
            </a:r>
            <a:r>
              <a:rPr sz="2950" i="1" spc="45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950" i="1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950" i="1" dirty="0">
                <a:solidFill>
                  <a:srgbClr val="FFFFFF"/>
                </a:solidFill>
                <a:latin typeface="Book Antiqua"/>
                <a:cs typeface="Book Antiqua"/>
              </a:rPr>
              <a:t>other</a:t>
            </a:r>
            <a:endParaRPr sz="2950">
              <a:latin typeface="Book Antiqua"/>
              <a:cs typeface="Book Antiqua"/>
            </a:endParaRPr>
          </a:p>
          <a:p>
            <a:pPr marL="515620" marR="226060" lvl="1" indent="-228600">
              <a:lnSpc>
                <a:spcPts val="3020"/>
              </a:lnSpc>
              <a:spcBef>
                <a:spcPts val="1210"/>
              </a:spcBef>
              <a:buSzPct val="81355"/>
              <a:buFont typeface="Wingdings"/>
              <a:buChar char=""/>
              <a:tabLst>
                <a:tab pos="574040" algn="l"/>
              </a:tabLst>
            </a:pPr>
            <a:r>
              <a:rPr sz="2950" i="1" spc="-95" dirty="0">
                <a:solidFill>
                  <a:srgbClr val="FFFFFF"/>
                </a:solidFill>
                <a:latin typeface="Book Antiqua"/>
                <a:cs typeface="Book Antiqua"/>
              </a:rPr>
              <a:t>Unilateral: </a:t>
            </a:r>
            <a:r>
              <a:rPr sz="2950" i="1" spc="-110" dirty="0">
                <a:solidFill>
                  <a:srgbClr val="FFFFFF"/>
                </a:solidFill>
                <a:latin typeface="Book Antiqua"/>
                <a:cs typeface="Book Antiqua"/>
              </a:rPr>
              <a:t>Two </a:t>
            </a:r>
            <a:r>
              <a:rPr sz="2950" i="1" spc="5" dirty="0">
                <a:solidFill>
                  <a:srgbClr val="FFFFFF"/>
                </a:solidFill>
                <a:latin typeface="Book Antiqua"/>
                <a:cs typeface="Book Antiqua"/>
              </a:rPr>
              <a:t>or more </a:t>
            </a:r>
            <a:r>
              <a:rPr sz="2950" i="1" spc="-30" dirty="0">
                <a:solidFill>
                  <a:srgbClr val="FFFFFF"/>
                </a:solidFill>
                <a:latin typeface="Book Antiqua"/>
                <a:cs typeface="Book Antiqua"/>
              </a:rPr>
              <a:t>direct </a:t>
            </a:r>
            <a:r>
              <a:rPr sz="2950" i="1" spc="-50" dirty="0">
                <a:solidFill>
                  <a:srgbClr val="FFFFFF"/>
                </a:solidFill>
                <a:latin typeface="Book Antiqua"/>
                <a:cs typeface="Book Antiqua"/>
              </a:rPr>
              <a:t>retainers </a:t>
            </a:r>
            <a:r>
              <a:rPr sz="2950" i="1" spc="-45" dirty="0">
                <a:solidFill>
                  <a:srgbClr val="FFFFFF"/>
                </a:solidFill>
                <a:latin typeface="Book Antiqua"/>
                <a:cs typeface="Book Antiqua"/>
              </a:rPr>
              <a:t>present </a:t>
            </a:r>
            <a:r>
              <a:rPr sz="2950" i="1" spc="-20" dirty="0">
                <a:solidFill>
                  <a:srgbClr val="FFFFFF"/>
                </a:solidFill>
                <a:latin typeface="Book Antiqua"/>
                <a:cs typeface="Book Antiqua"/>
              </a:rPr>
              <a:t>on </a:t>
            </a:r>
            <a:r>
              <a:rPr sz="2950" i="1" spc="-30" dirty="0">
                <a:solidFill>
                  <a:srgbClr val="FFFFFF"/>
                </a:solidFill>
                <a:latin typeface="Book Antiqua"/>
                <a:cs typeface="Book Antiqua"/>
              </a:rPr>
              <a:t>same  </a:t>
            </a:r>
            <a:r>
              <a:rPr sz="2950" i="1" spc="-35" dirty="0">
                <a:solidFill>
                  <a:srgbClr val="FFFFFF"/>
                </a:solidFill>
                <a:latin typeface="Book Antiqua"/>
                <a:cs typeface="Book Antiqua"/>
              </a:rPr>
              <a:t>side</a:t>
            </a:r>
            <a:endParaRPr sz="2950">
              <a:latin typeface="Book Antiqua"/>
              <a:cs typeface="Book Antiqua"/>
            </a:endParaRPr>
          </a:p>
          <a:p>
            <a:pPr marL="515620" marR="821055" lvl="1" indent="-228600">
              <a:lnSpc>
                <a:spcPts val="3030"/>
              </a:lnSpc>
              <a:spcBef>
                <a:spcPts val="1200"/>
              </a:spcBef>
              <a:buSzPct val="81355"/>
              <a:buFont typeface="Wingdings"/>
              <a:buChar char=""/>
              <a:tabLst>
                <a:tab pos="574040" algn="l"/>
              </a:tabLst>
            </a:pPr>
            <a:r>
              <a:rPr sz="2950" i="1" spc="-65" dirty="0">
                <a:solidFill>
                  <a:srgbClr val="FFFFFF"/>
                </a:solidFill>
                <a:latin typeface="Book Antiqua"/>
                <a:cs typeface="Book Antiqua"/>
              </a:rPr>
              <a:t>Multi-lateral: </a:t>
            </a:r>
            <a:r>
              <a:rPr sz="2950" i="1" dirty="0">
                <a:solidFill>
                  <a:srgbClr val="FFFFFF"/>
                </a:solidFill>
                <a:latin typeface="Book Antiqua"/>
                <a:cs typeface="Book Antiqua"/>
              </a:rPr>
              <a:t>three </a:t>
            </a:r>
            <a:r>
              <a:rPr sz="2950" i="1" spc="-50" dirty="0">
                <a:solidFill>
                  <a:srgbClr val="FFFFFF"/>
                </a:solidFill>
                <a:latin typeface="Book Antiqua"/>
                <a:cs typeface="Book Antiqua"/>
              </a:rPr>
              <a:t>(rarely </a:t>
            </a:r>
            <a:r>
              <a:rPr sz="2950" i="1" spc="-25" dirty="0">
                <a:solidFill>
                  <a:srgbClr val="FFFFFF"/>
                </a:solidFill>
                <a:latin typeface="Book Antiqua"/>
                <a:cs typeface="Book Antiqua"/>
              </a:rPr>
              <a:t>four) </a:t>
            </a:r>
            <a:r>
              <a:rPr sz="2950" i="1" spc="-30" dirty="0">
                <a:solidFill>
                  <a:srgbClr val="FFFFFF"/>
                </a:solidFill>
                <a:latin typeface="Book Antiqua"/>
                <a:cs typeface="Book Antiqua"/>
              </a:rPr>
              <a:t>direct </a:t>
            </a:r>
            <a:r>
              <a:rPr sz="2950" i="1" spc="-45" dirty="0">
                <a:solidFill>
                  <a:srgbClr val="FFFFFF"/>
                </a:solidFill>
                <a:latin typeface="Book Antiqua"/>
                <a:cs typeface="Book Antiqua"/>
              </a:rPr>
              <a:t>retainers </a:t>
            </a:r>
            <a:r>
              <a:rPr sz="2950" i="1" spc="-80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sz="2950" i="1" dirty="0">
                <a:solidFill>
                  <a:srgbClr val="FFFFFF"/>
                </a:solidFill>
                <a:latin typeface="Book Antiqua"/>
                <a:cs typeface="Book Antiqua"/>
              </a:rPr>
              <a:t>a  </a:t>
            </a:r>
            <a:r>
              <a:rPr sz="2950" i="1" spc="-70" dirty="0">
                <a:solidFill>
                  <a:srgbClr val="FFFFFF"/>
                </a:solidFill>
                <a:latin typeface="Book Antiqua"/>
                <a:cs typeface="Book Antiqua"/>
              </a:rPr>
              <a:t>triangular </a:t>
            </a:r>
            <a:r>
              <a:rPr sz="2950" i="1" spc="-50" dirty="0">
                <a:solidFill>
                  <a:srgbClr val="FFFFFF"/>
                </a:solidFill>
                <a:latin typeface="Book Antiqua"/>
                <a:cs typeface="Book Antiqua"/>
              </a:rPr>
              <a:t>(rarely </a:t>
            </a:r>
            <a:r>
              <a:rPr sz="2950" i="1" spc="-45" dirty="0">
                <a:solidFill>
                  <a:srgbClr val="FFFFFF"/>
                </a:solidFill>
                <a:latin typeface="Book Antiqua"/>
                <a:cs typeface="Book Antiqua"/>
              </a:rPr>
              <a:t>quadrangular)</a:t>
            </a:r>
            <a:r>
              <a:rPr sz="2950" i="1" spc="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950" i="1" spc="-35" dirty="0">
                <a:solidFill>
                  <a:srgbClr val="FFFFFF"/>
                </a:solidFill>
                <a:latin typeface="Book Antiqua"/>
                <a:cs typeface="Book Antiqua"/>
              </a:rPr>
              <a:t>relationship</a:t>
            </a:r>
            <a:endParaRPr sz="29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1312163"/>
            <a:ext cx="11000232" cy="401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744" y="1589532"/>
            <a:ext cx="10959084" cy="379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468" y="1391411"/>
            <a:ext cx="10841736" cy="375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358140"/>
            <a:ext cx="11687556" cy="439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5855" y="2045207"/>
            <a:ext cx="5661659" cy="445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D4C4-ABAE-7C61-1D0C-ECC2FFBD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Specific Learning Objective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6035FB-5B4E-7991-73D8-A3E2AA139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85956"/>
              </p:ext>
            </p:extLst>
          </p:nvPr>
        </p:nvGraphicFramePr>
        <p:xfrm>
          <a:off x="1905000" y="1459354"/>
          <a:ext cx="8767482" cy="497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28">
                  <a:extLst>
                    <a:ext uri="{9D8B030D-6E8A-4147-A177-3AD203B41FA5}">
                      <a16:colId xmlns:a16="http://schemas.microsoft.com/office/drawing/2014/main" val="3648860307"/>
                    </a:ext>
                  </a:extLst>
                </a:gridCol>
                <a:gridCol w="2921277">
                  <a:extLst>
                    <a:ext uri="{9D8B030D-6E8A-4147-A177-3AD203B41FA5}">
                      <a16:colId xmlns:a16="http://schemas.microsoft.com/office/drawing/2014/main" val="1967634947"/>
                    </a:ext>
                  </a:extLst>
                </a:gridCol>
                <a:gridCol w="2921277">
                  <a:extLst>
                    <a:ext uri="{9D8B030D-6E8A-4147-A177-3AD203B41FA5}">
                      <a16:colId xmlns:a16="http://schemas.microsoft.com/office/drawing/2014/main" val="3641014661"/>
                    </a:ext>
                  </a:extLst>
                </a:gridCol>
              </a:tblGrid>
              <a:tr h="591825">
                <a:tc>
                  <a:txBody>
                    <a:bodyPr/>
                    <a:lstStyle/>
                    <a:p>
                      <a:r>
                        <a:rPr lang="en-US" dirty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2538"/>
                  </a:ext>
                </a:extLst>
              </a:tr>
              <a:tr h="173594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 Of Classification</a:t>
                      </a:r>
                    </a:p>
                    <a:p>
                      <a:endParaRPr lang="en-US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61076"/>
                  </a:ext>
                </a:extLst>
              </a:tr>
              <a:tr h="591825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Kennedy Classification</a:t>
                      </a:r>
                    </a:p>
                    <a:p>
                      <a:r>
                        <a:rPr lang="en-I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Applegates</a:t>
                      </a: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Rule</a:t>
                      </a:r>
                    </a:p>
                    <a:p>
                      <a:r>
                        <a:rPr lang="en-I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Bailyns</a:t>
                      </a:r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Classification</a:t>
                      </a:r>
                    </a:p>
                    <a:p>
                      <a:r>
                        <a:rPr lang="en-IN" sz="18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Cummer’s</a:t>
                      </a:r>
                      <a:r>
                        <a:rPr lang="en-IN" sz="1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06091"/>
                  </a:ext>
                </a:extLst>
              </a:tr>
              <a:tr h="59182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49484"/>
                  </a:ext>
                </a:extLst>
              </a:tr>
              <a:tr h="591825">
                <a:tc>
                  <a:txBody>
                    <a:bodyPr/>
                    <a:lstStyle/>
                    <a:p>
                      <a:r>
                        <a:rPr lang="en-US" dirty="0"/>
                        <a:t>Summary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Affective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9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2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93393"/>
            <a:ext cx="612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SKINNER’S </a:t>
            </a:r>
            <a:r>
              <a:rPr spc="-2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673226"/>
            <a:ext cx="9330055" cy="385889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70"/>
              </a:spcBef>
              <a:buSzPct val="89285"/>
              <a:buFont typeface="Arial"/>
              <a:buChar char="▪"/>
              <a:tabLst>
                <a:tab pos="241300" algn="l"/>
              </a:tabLst>
            </a:pP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Introduced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classification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43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1959.</a:t>
            </a:r>
            <a:endParaRPr sz="2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SzPct val="89285"/>
              <a:buFont typeface="Arial"/>
              <a:buChar char="▪"/>
              <a:tabLst>
                <a:tab pos="241300" algn="l"/>
              </a:tabLst>
            </a:pP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Influenced 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Cummer’s</a:t>
            </a:r>
            <a:r>
              <a:rPr sz="2800" spc="-3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classification.</a:t>
            </a:r>
            <a:endParaRPr sz="2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SzPct val="89285"/>
              <a:buFont typeface="Arial"/>
              <a:buChar char="▪"/>
              <a:tabLst>
                <a:tab pos="241300" algn="l"/>
              </a:tabLst>
            </a:pP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Has 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five</a:t>
            </a:r>
            <a:r>
              <a:rPr sz="2800" spc="2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classes.</a:t>
            </a:r>
            <a:endParaRPr sz="2800">
              <a:latin typeface="Cambria"/>
              <a:cs typeface="Cambria"/>
            </a:endParaRPr>
          </a:p>
          <a:p>
            <a:pPr marL="241300" marR="580390" indent="-228600">
              <a:lnSpc>
                <a:spcPts val="3020"/>
              </a:lnSpc>
              <a:spcBef>
                <a:spcPts val="1850"/>
              </a:spcBef>
              <a:buSzPct val="89285"/>
              <a:buFont typeface="Arial"/>
              <a:buChar char="▪"/>
              <a:tabLst>
                <a:tab pos="241300" algn="l"/>
              </a:tabLst>
            </a:pP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Skinner </a:t>
            </a:r>
            <a:r>
              <a:rPr sz="2800" spc="-90" dirty="0">
                <a:solidFill>
                  <a:srgbClr val="FFFFFF"/>
                </a:solidFill>
                <a:latin typeface="Cambria"/>
                <a:cs typeface="Cambria"/>
              </a:rPr>
              <a:t>said 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that about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1,31,072 </a:t>
            </a: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combinations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partially  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edentulous </a:t>
            </a: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arches 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Cambria"/>
                <a:cs typeface="Cambria"/>
              </a:rPr>
              <a:t>possible.</a:t>
            </a:r>
            <a:endParaRPr sz="2800">
              <a:latin typeface="Cambria"/>
              <a:cs typeface="Cambria"/>
            </a:endParaRPr>
          </a:p>
          <a:p>
            <a:pPr marL="241300" marR="5080" indent="-228600">
              <a:lnSpc>
                <a:spcPts val="3030"/>
              </a:lnSpc>
              <a:spcBef>
                <a:spcPts val="1800"/>
              </a:spcBef>
              <a:buSzPct val="89285"/>
              <a:buFont typeface="Arial"/>
              <a:buChar char="▪"/>
              <a:tabLst>
                <a:tab pos="241300" algn="l"/>
              </a:tabLst>
            </a:pPr>
            <a:r>
              <a:rPr sz="2800" spc="-140" dirty="0">
                <a:solidFill>
                  <a:srgbClr val="FFFFFF"/>
                </a:solidFill>
                <a:latin typeface="Cambria"/>
                <a:cs typeface="Cambria"/>
              </a:rPr>
              <a:t>Based 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on relationship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abutment </a:t>
            </a:r>
            <a:r>
              <a:rPr sz="2800" spc="-114" dirty="0">
                <a:solidFill>
                  <a:srgbClr val="FFFFFF"/>
                </a:solidFill>
                <a:latin typeface="Cambria"/>
                <a:cs typeface="Cambria"/>
              </a:rPr>
              <a:t>teeth </a:t>
            </a:r>
            <a:r>
              <a:rPr sz="2800" spc="-1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supporting 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alveolar  ridge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93393"/>
            <a:ext cx="3235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Skinner Class</a:t>
            </a:r>
            <a:r>
              <a:rPr spc="-30" dirty="0"/>
              <a:t> </a:t>
            </a:r>
            <a:r>
              <a:rPr spc="-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127" y="1838071"/>
            <a:ext cx="5792470" cy="27781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080" indent="-228600">
              <a:lnSpc>
                <a:spcPts val="3890"/>
              </a:lnSpc>
              <a:spcBef>
                <a:spcPts val="585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Abutment </a:t>
            </a:r>
            <a:r>
              <a:rPr sz="3600" spc="-150" dirty="0">
                <a:solidFill>
                  <a:srgbClr val="FFFFFF"/>
                </a:solidFill>
                <a:latin typeface="Cambria"/>
                <a:cs typeface="Cambria"/>
              </a:rPr>
              <a:t>teeth </a:t>
            </a:r>
            <a:r>
              <a:rPr sz="3600" spc="-10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3600" spc="-140" dirty="0">
                <a:solidFill>
                  <a:srgbClr val="FFFFFF"/>
                </a:solidFill>
                <a:latin typeface="Cambria"/>
                <a:cs typeface="Cambria"/>
              </a:rPr>
              <a:t>present  </a:t>
            </a:r>
            <a:r>
              <a:rPr sz="3600" spc="-120" dirty="0">
                <a:solidFill>
                  <a:srgbClr val="FFFFFF"/>
                </a:solidFill>
                <a:latin typeface="Cambria"/>
                <a:cs typeface="Cambria"/>
              </a:rPr>
              <a:t>both </a:t>
            </a:r>
            <a:r>
              <a:rPr sz="3600" spc="-95" dirty="0">
                <a:solidFill>
                  <a:srgbClr val="FFFFFF"/>
                </a:solidFill>
                <a:latin typeface="Cambria"/>
                <a:cs typeface="Cambria"/>
              </a:rPr>
              <a:t>anterior </a:t>
            </a:r>
            <a:r>
              <a:rPr sz="3600" spc="-7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3600" spc="-130" dirty="0">
                <a:solidFill>
                  <a:srgbClr val="FFFFFF"/>
                </a:solidFill>
                <a:latin typeface="Cambria"/>
                <a:cs typeface="Cambria"/>
              </a:rPr>
              <a:t>posterior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3600" spc="-12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600" spc="-114" dirty="0">
                <a:solidFill>
                  <a:srgbClr val="FFFFFF"/>
                </a:solidFill>
                <a:latin typeface="Cambria"/>
                <a:cs typeface="Cambria"/>
              </a:rPr>
              <a:t>edentulous</a:t>
            </a:r>
            <a:r>
              <a:rPr sz="3600" spc="-3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95" dirty="0">
                <a:solidFill>
                  <a:srgbClr val="FFFFFF"/>
                </a:solidFill>
                <a:latin typeface="Cambria"/>
                <a:cs typeface="Cambria"/>
              </a:rPr>
              <a:t>space.</a:t>
            </a:r>
            <a:endParaRPr sz="3600">
              <a:latin typeface="Cambria"/>
              <a:cs typeface="Cambria"/>
            </a:endParaRPr>
          </a:p>
          <a:p>
            <a:pPr marL="241300" marR="1376045" indent="-228600">
              <a:lnSpc>
                <a:spcPts val="3890"/>
              </a:lnSpc>
              <a:spcBef>
                <a:spcPts val="1795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z="3600" spc="-130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3600" spc="-10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3600" spc="-65" dirty="0">
                <a:solidFill>
                  <a:srgbClr val="FFFFFF"/>
                </a:solidFill>
                <a:latin typeface="Cambria"/>
                <a:cs typeface="Cambria"/>
              </a:rPr>
              <a:t>unilateral </a:t>
            </a: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or  </a:t>
            </a:r>
            <a:r>
              <a:rPr sz="3600" spc="-80" dirty="0">
                <a:solidFill>
                  <a:srgbClr val="FFFFFF"/>
                </a:solidFill>
                <a:latin typeface="Cambria"/>
                <a:cs typeface="Cambria"/>
              </a:rPr>
              <a:t>bilateral.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0547" y="2083307"/>
            <a:ext cx="5058156" cy="391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93393"/>
            <a:ext cx="337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Skinner Class</a:t>
            </a:r>
            <a:r>
              <a:rPr spc="-30" dirty="0"/>
              <a:t> </a:t>
            </a:r>
            <a:r>
              <a:rPr spc="-5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469" y="1755140"/>
            <a:ext cx="5789930" cy="327215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30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z="3600" spc="-25" dirty="0">
                <a:solidFill>
                  <a:srgbClr val="FFFFFF"/>
                </a:solidFill>
                <a:latin typeface="Cambria"/>
                <a:cs typeface="Cambria"/>
              </a:rPr>
              <a:t>All </a:t>
            </a:r>
            <a:r>
              <a:rPr sz="3600" spc="-145" dirty="0">
                <a:solidFill>
                  <a:srgbClr val="FFFFFF"/>
                </a:solidFill>
                <a:latin typeface="Cambria"/>
                <a:cs typeface="Cambria"/>
              </a:rPr>
              <a:t>teeth </a:t>
            </a:r>
            <a:r>
              <a:rPr sz="3600" spc="-10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3600" spc="-140" dirty="0">
                <a:solidFill>
                  <a:srgbClr val="FFFFFF"/>
                </a:solidFill>
                <a:latin typeface="Cambria"/>
                <a:cs typeface="Cambria"/>
              </a:rPr>
              <a:t>present </a:t>
            </a:r>
            <a:r>
              <a:rPr sz="3600" spc="-130" dirty="0">
                <a:solidFill>
                  <a:srgbClr val="FFFFFF"/>
                </a:solidFill>
                <a:latin typeface="Cambria"/>
                <a:cs typeface="Cambria"/>
              </a:rPr>
              <a:t>posterior 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600" spc="-1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denture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base 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which  </a:t>
            </a:r>
            <a:r>
              <a:rPr sz="3600" spc="-65" dirty="0">
                <a:solidFill>
                  <a:srgbClr val="FFFFFF"/>
                </a:solidFill>
                <a:latin typeface="Cambria"/>
                <a:cs typeface="Cambria"/>
              </a:rPr>
              <a:t>functions </a:t>
            </a:r>
            <a:r>
              <a:rPr sz="3600" spc="-15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3600" spc="-7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3600" spc="-75" dirty="0">
                <a:solidFill>
                  <a:srgbClr val="FFFFFF"/>
                </a:solidFill>
                <a:latin typeface="Cambria"/>
                <a:cs typeface="Cambria"/>
              </a:rPr>
              <a:t>partial </a:t>
            </a:r>
            <a:r>
              <a:rPr sz="3600" spc="-105" dirty="0">
                <a:solidFill>
                  <a:srgbClr val="FFFFFF"/>
                </a:solidFill>
                <a:latin typeface="Cambria"/>
                <a:cs typeface="Cambria"/>
              </a:rPr>
              <a:t>denture  </a:t>
            </a:r>
            <a:r>
              <a:rPr sz="3600" spc="-50" dirty="0">
                <a:solidFill>
                  <a:srgbClr val="FFFFFF"/>
                </a:solidFill>
                <a:latin typeface="Cambria"/>
                <a:cs typeface="Cambria"/>
              </a:rPr>
              <a:t>unit.</a:t>
            </a:r>
            <a:endParaRPr sz="3600">
              <a:latin typeface="Cambria"/>
              <a:cs typeface="Cambria"/>
            </a:endParaRPr>
          </a:p>
          <a:p>
            <a:pPr marL="241300" marR="1374140" indent="-228600">
              <a:lnSpc>
                <a:spcPts val="3890"/>
              </a:lnSpc>
              <a:spcBef>
                <a:spcPts val="1855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z="3600" spc="-130" dirty="0">
                <a:solidFill>
                  <a:srgbClr val="FFFFFF"/>
                </a:solidFill>
                <a:latin typeface="Cambria"/>
                <a:cs typeface="Cambria"/>
              </a:rPr>
              <a:t>It </a:t>
            </a:r>
            <a:r>
              <a:rPr sz="3600" spc="-10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3600" spc="-65" dirty="0">
                <a:solidFill>
                  <a:srgbClr val="FFFFFF"/>
                </a:solidFill>
                <a:latin typeface="Cambria"/>
                <a:cs typeface="Cambria"/>
              </a:rPr>
              <a:t>unilateral </a:t>
            </a: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or  </a:t>
            </a:r>
            <a:r>
              <a:rPr sz="3600" spc="-80" dirty="0">
                <a:solidFill>
                  <a:srgbClr val="FFFFFF"/>
                </a:solidFill>
                <a:latin typeface="Cambria"/>
                <a:cs typeface="Cambria"/>
              </a:rPr>
              <a:t>bilateral.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9795" y="2342388"/>
            <a:ext cx="4806696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Skinner Class</a:t>
            </a:r>
            <a:r>
              <a:rPr spc="-25" dirty="0"/>
              <a:t> </a:t>
            </a:r>
            <a:r>
              <a:rPr spc="-5" dirty="0"/>
              <a:t>III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35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pc="-25" dirty="0"/>
              <a:t>All </a:t>
            </a:r>
            <a:r>
              <a:rPr spc="-110" dirty="0"/>
              <a:t>abutment </a:t>
            </a:r>
            <a:r>
              <a:rPr spc="-145" dirty="0"/>
              <a:t>teeth </a:t>
            </a:r>
            <a:r>
              <a:rPr spc="-105" dirty="0"/>
              <a:t>are  </a:t>
            </a:r>
            <a:r>
              <a:rPr spc="-95" dirty="0"/>
              <a:t>anterior </a:t>
            </a:r>
            <a:r>
              <a:rPr spc="-165" dirty="0"/>
              <a:t>to </a:t>
            </a:r>
            <a:r>
              <a:rPr spc="-120" dirty="0"/>
              <a:t>the </a:t>
            </a:r>
            <a:r>
              <a:rPr spc="-110" dirty="0"/>
              <a:t>denture </a:t>
            </a:r>
            <a:r>
              <a:rPr spc="-160" dirty="0"/>
              <a:t>base  </a:t>
            </a:r>
            <a:r>
              <a:rPr spc="-20" dirty="0"/>
              <a:t>which </a:t>
            </a:r>
            <a:r>
              <a:rPr spc="-65" dirty="0"/>
              <a:t>functions </a:t>
            </a:r>
            <a:r>
              <a:rPr spc="-155" dirty="0"/>
              <a:t>as </a:t>
            </a:r>
            <a:r>
              <a:rPr spc="-75" dirty="0"/>
              <a:t>a partial  </a:t>
            </a:r>
            <a:r>
              <a:rPr spc="-110" dirty="0"/>
              <a:t>denture</a:t>
            </a:r>
            <a:r>
              <a:rPr spc="75" dirty="0"/>
              <a:t> </a:t>
            </a:r>
            <a:r>
              <a:rPr spc="-50" dirty="0"/>
              <a:t>unit.</a:t>
            </a:r>
          </a:p>
          <a:p>
            <a:pPr marL="241300" marR="1040130" indent="-228600">
              <a:lnSpc>
                <a:spcPts val="3890"/>
              </a:lnSpc>
              <a:spcBef>
                <a:spcPts val="1855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pc="-130" dirty="0"/>
              <a:t>It </a:t>
            </a:r>
            <a:r>
              <a:rPr spc="-105" dirty="0"/>
              <a:t>may </a:t>
            </a:r>
            <a:r>
              <a:rPr spc="-160" dirty="0"/>
              <a:t>be </a:t>
            </a:r>
            <a:r>
              <a:rPr spc="-65" dirty="0"/>
              <a:t>unilateral </a:t>
            </a:r>
            <a:r>
              <a:rPr spc="-110" dirty="0"/>
              <a:t>or  </a:t>
            </a:r>
            <a:r>
              <a:rPr spc="-80" dirty="0"/>
              <a:t>bilateral.</a:t>
            </a:r>
          </a:p>
        </p:txBody>
      </p:sp>
      <p:sp>
        <p:nvSpPr>
          <p:cNvPr id="4" name="object 4"/>
          <p:cNvSpPr/>
          <p:nvPr/>
        </p:nvSpPr>
        <p:spPr>
          <a:xfrm>
            <a:off x="7036307" y="2232660"/>
            <a:ext cx="4399788" cy="371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93393"/>
            <a:ext cx="3510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Skinner Class</a:t>
            </a:r>
            <a:r>
              <a:rPr spc="-30" dirty="0"/>
              <a:t> </a:t>
            </a:r>
            <a:r>
              <a:rPr spc="-5" dirty="0"/>
              <a:t>IV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152" y="1795652"/>
            <a:ext cx="5965190" cy="24987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0665" marR="5080" indent="-228600">
              <a:lnSpc>
                <a:spcPts val="3460"/>
              </a:lnSpc>
              <a:spcBef>
                <a:spcPts val="535"/>
              </a:spcBef>
              <a:buSzPct val="89062"/>
              <a:buFont typeface="Arial"/>
              <a:buChar char="▪"/>
              <a:tabLst>
                <a:tab pos="241300" algn="l"/>
              </a:tabLst>
            </a:pPr>
            <a:r>
              <a:rPr sz="3200" spc="-55" dirty="0">
                <a:solidFill>
                  <a:srgbClr val="FFFFFF"/>
                </a:solidFill>
                <a:latin typeface="Cambria"/>
                <a:cs typeface="Cambria"/>
              </a:rPr>
              <a:t>Denture </a:t>
            </a:r>
            <a:r>
              <a:rPr sz="3200" spc="-155" dirty="0">
                <a:solidFill>
                  <a:srgbClr val="FFFFFF"/>
                </a:solidFill>
                <a:latin typeface="Cambria"/>
                <a:cs typeface="Cambria"/>
              </a:rPr>
              <a:t>bases </a:t>
            </a:r>
            <a:r>
              <a:rPr sz="3200" spc="-9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3200" spc="-85" dirty="0">
                <a:solidFill>
                  <a:srgbClr val="FFFFFF"/>
                </a:solidFill>
                <a:latin typeface="Cambria"/>
                <a:cs typeface="Cambria"/>
              </a:rPr>
              <a:t>located anterior  </a:t>
            </a:r>
            <a:r>
              <a:rPr sz="3200" spc="-6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3200" spc="-114" dirty="0">
                <a:solidFill>
                  <a:srgbClr val="FFFFFF"/>
                </a:solidFill>
                <a:latin typeface="Cambria"/>
                <a:cs typeface="Cambria"/>
              </a:rPr>
              <a:t>posterior </a:t>
            </a:r>
            <a:r>
              <a:rPr sz="3200" spc="-14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200" spc="-10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remaining  </a:t>
            </a:r>
            <a:r>
              <a:rPr sz="3200" spc="-105" dirty="0">
                <a:solidFill>
                  <a:srgbClr val="FFFFFF"/>
                </a:solidFill>
                <a:latin typeface="Cambria"/>
                <a:cs typeface="Cambria"/>
              </a:rPr>
              <a:t>teeth.</a:t>
            </a:r>
            <a:endParaRPr sz="3200">
              <a:latin typeface="Cambria"/>
              <a:cs typeface="Cambria"/>
            </a:endParaRPr>
          </a:p>
          <a:p>
            <a:pPr marL="240665" marR="1305560" indent="-228600">
              <a:lnSpc>
                <a:spcPts val="3460"/>
              </a:lnSpc>
              <a:spcBef>
                <a:spcPts val="1789"/>
              </a:spcBef>
              <a:buSzPct val="89062"/>
              <a:buFont typeface="Arial"/>
              <a:buChar char="▪"/>
              <a:tabLst>
                <a:tab pos="241300" algn="l"/>
              </a:tabLst>
            </a:pPr>
            <a:r>
              <a:rPr sz="3200" spc="-150" dirty="0">
                <a:solidFill>
                  <a:srgbClr val="FFFFFF"/>
                </a:solidFill>
                <a:latin typeface="Cambria"/>
                <a:cs typeface="Cambria"/>
              </a:rPr>
              <a:t>These </a:t>
            </a:r>
            <a:r>
              <a:rPr sz="3200" spc="-9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3200" spc="-14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3200" spc="-55" dirty="0">
                <a:solidFill>
                  <a:srgbClr val="FFFFFF"/>
                </a:solidFill>
                <a:latin typeface="Cambria"/>
                <a:cs typeface="Cambria"/>
              </a:rPr>
              <a:t>unilateral </a:t>
            </a:r>
            <a:r>
              <a:rPr sz="3200" spc="-95" dirty="0">
                <a:solidFill>
                  <a:srgbClr val="FFFFFF"/>
                </a:solidFill>
                <a:latin typeface="Cambria"/>
                <a:cs typeface="Cambria"/>
              </a:rPr>
              <a:t>or  </a:t>
            </a:r>
            <a:r>
              <a:rPr sz="3200" spc="-75" dirty="0">
                <a:solidFill>
                  <a:srgbClr val="FFFFFF"/>
                </a:solidFill>
                <a:latin typeface="Cambria"/>
                <a:cs typeface="Cambria"/>
              </a:rPr>
              <a:t>bilateral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91528" y="2429255"/>
            <a:ext cx="4770120" cy="3689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93393"/>
            <a:ext cx="3375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Skinner Class</a:t>
            </a:r>
            <a:r>
              <a:rPr spc="-35" dirty="0"/>
              <a:t> </a:t>
            </a:r>
            <a:r>
              <a:rPr spc="-5" dirty="0"/>
              <a:t>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798065"/>
            <a:ext cx="5767070" cy="22847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080" indent="-228600">
              <a:lnSpc>
                <a:spcPts val="3890"/>
              </a:lnSpc>
              <a:spcBef>
                <a:spcPts val="585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Abutment </a:t>
            </a:r>
            <a:r>
              <a:rPr sz="3600" spc="-150" dirty="0">
                <a:solidFill>
                  <a:srgbClr val="FFFFFF"/>
                </a:solidFill>
                <a:latin typeface="Cambria"/>
                <a:cs typeface="Cambria"/>
              </a:rPr>
              <a:t>teeth </a:t>
            </a:r>
            <a:r>
              <a:rPr sz="3600" spc="-10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3600" spc="-70" dirty="0">
                <a:solidFill>
                  <a:srgbClr val="FFFFFF"/>
                </a:solidFill>
                <a:latin typeface="Cambria"/>
                <a:cs typeface="Cambria"/>
              </a:rPr>
              <a:t>unilateral  </a:t>
            </a:r>
            <a:r>
              <a:rPr sz="3600" spc="-2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3600" spc="-90" dirty="0">
                <a:solidFill>
                  <a:srgbClr val="FFFFFF"/>
                </a:solidFill>
                <a:latin typeface="Cambria"/>
                <a:cs typeface="Cambria"/>
              </a:rPr>
              <a:t>relation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denture</a:t>
            </a:r>
            <a:r>
              <a:rPr sz="36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base</a:t>
            </a:r>
            <a:endParaRPr sz="3600">
              <a:latin typeface="Cambria"/>
              <a:cs typeface="Cambria"/>
            </a:endParaRPr>
          </a:p>
          <a:p>
            <a:pPr marL="241300" marR="563245" indent="-228600">
              <a:lnSpc>
                <a:spcPts val="3890"/>
              </a:lnSpc>
              <a:spcBef>
                <a:spcPts val="1800"/>
              </a:spcBef>
              <a:buSzPct val="90277"/>
              <a:buFont typeface="Arial"/>
              <a:buChar char="▪"/>
              <a:tabLst>
                <a:tab pos="241300" algn="l"/>
              </a:tabLst>
            </a:pPr>
            <a:r>
              <a:rPr sz="3600" spc="-175" dirty="0">
                <a:solidFill>
                  <a:srgbClr val="FFFFFF"/>
                </a:solidFill>
                <a:latin typeface="Cambria"/>
                <a:cs typeface="Cambria"/>
              </a:rPr>
              <a:t>These </a:t>
            </a:r>
            <a:r>
              <a:rPr sz="3600" spc="-100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3600" spc="-16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3600" spc="-65" dirty="0">
                <a:solidFill>
                  <a:srgbClr val="FFFFFF"/>
                </a:solidFill>
                <a:latin typeface="Cambria"/>
                <a:cs typeface="Cambria"/>
              </a:rPr>
              <a:t>unilateral </a:t>
            </a: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or  </a:t>
            </a:r>
            <a:r>
              <a:rPr sz="3600" spc="-85" dirty="0">
                <a:solidFill>
                  <a:srgbClr val="FFFFFF"/>
                </a:solidFill>
                <a:latin typeface="Cambria"/>
                <a:cs typeface="Cambria"/>
              </a:rPr>
              <a:t>bilateral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2176" y="2229611"/>
            <a:ext cx="4733544" cy="390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6E60-3AE8-4728-9E92-C188C20F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394" y="993393"/>
            <a:ext cx="8760206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         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1CC89-D916-4F19-B03D-2E4103EC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86" y="1608785"/>
            <a:ext cx="11507013" cy="406265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dirty="0"/>
              <a:t>During the early 1900s, dental practitioners began devising methods for the classification of partially edentulous arches. </a:t>
            </a:r>
          </a:p>
          <a:p>
            <a:pPr algn="just"/>
            <a:r>
              <a:rPr lang="en-US" sz="2400" dirty="0"/>
              <a:t>While numerous classification systems were proposed, few met the needs of the profession.</a:t>
            </a:r>
          </a:p>
          <a:p>
            <a:pPr algn="just"/>
            <a:r>
              <a:rPr lang="en-US" sz="2400" dirty="0"/>
              <a:t> Some classification systems were overly simplified, while others were immensely complex. It was decided that for a classification system to be acceptable, it should:</a:t>
            </a:r>
          </a:p>
          <a:p>
            <a:pPr algn="just"/>
            <a:r>
              <a:rPr lang="en-US" sz="2400" dirty="0"/>
              <a:t> 1. Allow visualization of the type of partially edentulous arch being considered.</a:t>
            </a:r>
          </a:p>
          <a:p>
            <a:pPr algn="just"/>
            <a:r>
              <a:rPr lang="en-US" sz="2400" dirty="0"/>
              <a:t>2. Permit differentiation between tooth-supported and tooth-tissue–supported partial dentures.</a:t>
            </a:r>
          </a:p>
          <a:p>
            <a:pPr algn="just"/>
            <a:r>
              <a:rPr lang="en-US" sz="2400" dirty="0"/>
              <a:t>3. Serve as a guide to the type of design to be used.</a:t>
            </a:r>
          </a:p>
          <a:p>
            <a:pPr algn="just"/>
            <a:r>
              <a:rPr lang="en-US" sz="2400" dirty="0"/>
              <a:t> 4. Be universally accepted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922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2FBE-F85B-3872-2C26-33863827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38CA-6519-640E-835C-C13483A9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195481"/>
          </a:xfrm>
        </p:spPr>
        <p:txBody>
          <a:bodyPr/>
          <a:lstStyle/>
          <a:p>
            <a:pPr algn="just"/>
            <a:r>
              <a:rPr lang="en-US" sz="2000" dirty="0"/>
              <a:t>During the early 1900s, dental practitioners began devising methods for the classification of partially edentulous arches. </a:t>
            </a:r>
          </a:p>
          <a:p>
            <a:pPr algn="just"/>
            <a:r>
              <a:rPr lang="en-US" sz="2000" dirty="0"/>
              <a:t>While numerous classification systems were proposed, few met the needs of the profession.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637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0DC7-9292-9239-D596-B48B3EFA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BEB6-C2B1-D7E8-EFE2-2120F1C8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195481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1. </a:t>
            </a:r>
            <a:r>
              <a:rPr lang="en-IN" dirty="0" err="1"/>
              <a:t>Ottofy</a:t>
            </a:r>
            <a:r>
              <a:rPr lang="en-IN" dirty="0"/>
              <a:t> L. Standard Dental Dictionary. Chicago: Laird and Lee, 1923: IX.</a:t>
            </a:r>
          </a:p>
          <a:p>
            <a:pPr algn="just"/>
            <a:r>
              <a:rPr lang="en-IN" dirty="0"/>
              <a:t> 2. The glossary of prosthodontic terms. J Prosthet Dent 2005; 94:10–92. </a:t>
            </a:r>
          </a:p>
          <a:p>
            <a:pPr algn="just"/>
            <a:r>
              <a:rPr lang="en-IN" dirty="0"/>
              <a:t>3. Ante IH. The fundamental principles, design and construction of crown and bridge prosthesis. Dent Items Interest 1928;1:215–232. </a:t>
            </a:r>
          </a:p>
          <a:p>
            <a:pPr algn="just"/>
            <a:r>
              <a:rPr lang="en-IN" dirty="0"/>
              <a:t>4. </a:t>
            </a:r>
            <a:r>
              <a:rPr lang="en-IN" dirty="0" err="1"/>
              <a:t>DeVan</a:t>
            </a:r>
            <a:r>
              <a:rPr lang="en-IN" dirty="0"/>
              <a:t> </a:t>
            </a:r>
            <a:r>
              <a:rPr lang="en-IN" dirty="0" err="1"/>
              <a:t>MM.The</a:t>
            </a:r>
            <a:r>
              <a:rPr lang="en-IN" dirty="0"/>
              <a:t> nature of the partial denture foundation: Suggestions for its preservation. J Prosthet Dent 1952;2: 210–218. </a:t>
            </a:r>
          </a:p>
          <a:p>
            <a:pPr algn="just"/>
            <a:r>
              <a:rPr lang="en-IN" dirty="0"/>
              <a:t>5. Kennedy E. Partial denture construction. Dent Items Interest 1925;47:23–25.</a:t>
            </a:r>
          </a:p>
          <a:p>
            <a:pPr algn="just"/>
            <a:r>
              <a:rPr lang="en-IN" dirty="0"/>
              <a:t> 6. Applegate OC. Essentials of Removable Partial Prosthesis, ed 1. Philadelphia: Saunders, 1954</a:t>
            </a:r>
          </a:p>
        </p:txBody>
      </p:sp>
    </p:spTree>
    <p:extLst>
      <p:ext uri="{BB962C8B-B14F-4D97-AF65-F5344CB8AC3E}">
        <p14:creationId xmlns:p14="http://schemas.microsoft.com/office/powerpoint/2010/main" val="9755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BFDA-5E2D-40CA-BB6B-7BC769CA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F297-7FAC-4392-BCDE-98B906A1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86" y="1904999"/>
            <a:ext cx="10973613" cy="4419601"/>
          </a:xfrm>
        </p:spPr>
        <p:txBody>
          <a:bodyPr>
            <a:normAutofit fontScale="32500" lnSpcReduction="20000"/>
          </a:bodyPr>
          <a:lstStyle/>
          <a:p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Classification</a:t>
            </a:r>
          </a:p>
          <a:p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Kennedy Classification</a:t>
            </a:r>
          </a:p>
          <a:p>
            <a:r>
              <a:rPr lang="en-IN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Applegates</a:t>
            </a: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Rule</a:t>
            </a:r>
          </a:p>
          <a:p>
            <a:r>
              <a:rPr lang="en-IN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Bailyns</a:t>
            </a: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</a:t>
            </a:r>
          </a:p>
          <a:p>
            <a:r>
              <a:rPr lang="en-IN" sz="8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Cummer’s</a:t>
            </a:r>
            <a:r>
              <a:rPr lang="en-IN" sz="8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8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I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message</a:t>
            </a:r>
          </a:p>
          <a:p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I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634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4" y="444754"/>
            <a:ext cx="796226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REQUIREMENTS OF AN </a:t>
            </a:r>
            <a:r>
              <a:rPr spc="-35" dirty="0"/>
              <a:t>ACCEPTABLE  </a:t>
            </a:r>
            <a:r>
              <a:rPr spc="-5" dirty="0"/>
              <a:t>METHOD OF</a:t>
            </a:r>
            <a:r>
              <a:rPr spc="15" dirty="0"/>
              <a:t> </a:t>
            </a:r>
            <a:r>
              <a:rPr spc="-2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1" y="1981200"/>
            <a:ext cx="6324600" cy="3372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Permit </a:t>
            </a:r>
            <a:r>
              <a:rPr sz="2000" spc="-90" dirty="0">
                <a:solidFill>
                  <a:srgbClr val="FFFFFF"/>
                </a:solidFill>
                <a:latin typeface="Cambria"/>
                <a:cs typeface="Cambria"/>
              </a:rPr>
              <a:t>immediate 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visualization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000" spc="-9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type </a:t>
            </a:r>
            <a:r>
              <a:rPr sz="2000" spc="-4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partially  </a:t>
            </a:r>
            <a:r>
              <a:rPr sz="2000" spc="-85" dirty="0">
                <a:solidFill>
                  <a:srgbClr val="FFFFFF"/>
                </a:solidFill>
                <a:latin typeface="Cambria"/>
                <a:cs typeface="Cambria"/>
              </a:rPr>
              <a:t>edentulous </a:t>
            </a:r>
            <a:r>
              <a:rPr sz="2000" spc="-30" dirty="0">
                <a:solidFill>
                  <a:srgbClr val="FFFFFF"/>
                </a:solidFill>
                <a:latin typeface="Cambria"/>
                <a:cs typeface="Cambria"/>
              </a:rPr>
              <a:t>arch </a:t>
            </a:r>
            <a:r>
              <a:rPr sz="2000" spc="-65" dirty="0">
                <a:solidFill>
                  <a:srgbClr val="FFFFFF"/>
                </a:solidFill>
                <a:latin typeface="Cambria"/>
                <a:cs typeface="Cambria"/>
              </a:rPr>
              <a:t>under</a:t>
            </a:r>
            <a:r>
              <a:rPr sz="2000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Cambria"/>
                <a:cs typeface="Cambria"/>
              </a:rPr>
              <a:t>consideration</a:t>
            </a:r>
            <a:endParaRPr sz="2000" dirty="0">
              <a:latin typeface="Cambria"/>
              <a:cs typeface="Cambria"/>
            </a:endParaRPr>
          </a:p>
          <a:p>
            <a:pPr marL="355600" marR="213995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Permit </a:t>
            </a:r>
            <a:r>
              <a:rPr sz="2000" spc="-90" dirty="0">
                <a:solidFill>
                  <a:srgbClr val="FFFFFF"/>
                </a:solidFill>
                <a:latin typeface="Cambria"/>
                <a:cs typeface="Cambria"/>
              </a:rPr>
              <a:t>immediate </a:t>
            </a:r>
            <a:r>
              <a:rPr sz="2000" spc="-65" dirty="0">
                <a:solidFill>
                  <a:srgbClr val="FFFFFF"/>
                </a:solidFill>
                <a:latin typeface="Cambria"/>
                <a:cs typeface="Cambria"/>
              </a:rPr>
              <a:t>differentiation </a:t>
            </a: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between </a:t>
            </a:r>
            <a:r>
              <a:rPr sz="2000" spc="-9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000" spc="-25" dirty="0">
                <a:solidFill>
                  <a:srgbClr val="FFFFFF"/>
                </a:solidFill>
                <a:latin typeface="Cambria"/>
                <a:cs typeface="Cambria"/>
              </a:rPr>
              <a:t>tooth-  </a:t>
            </a:r>
            <a:r>
              <a:rPr sz="2000" spc="-100" dirty="0">
                <a:solidFill>
                  <a:srgbClr val="FFFFFF"/>
                </a:solidFill>
                <a:latin typeface="Cambria"/>
                <a:cs typeface="Cambria"/>
              </a:rPr>
              <a:t>supported 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000" spc="-70" dirty="0">
                <a:solidFill>
                  <a:srgbClr val="FFFFFF"/>
                </a:solidFill>
                <a:latin typeface="Cambria"/>
                <a:cs typeface="Cambria"/>
              </a:rPr>
              <a:t>tooth-tissue </a:t>
            </a:r>
            <a:r>
              <a:rPr sz="2000" spc="-100" dirty="0">
                <a:solidFill>
                  <a:srgbClr val="FFFFFF"/>
                </a:solidFill>
                <a:latin typeface="Cambria"/>
                <a:cs typeface="Cambria"/>
              </a:rPr>
              <a:t>supported </a:t>
            </a:r>
            <a:r>
              <a:rPr sz="2000" spc="-90" dirty="0">
                <a:solidFill>
                  <a:srgbClr val="FFFFFF"/>
                </a:solidFill>
                <a:latin typeface="Cambria"/>
                <a:cs typeface="Cambria"/>
              </a:rPr>
              <a:t>removable  </a:t>
            </a:r>
            <a:r>
              <a:rPr sz="2000" spc="-65" dirty="0">
                <a:solidFill>
                  <a:srgbClr val="FFFFFF"/>
                </a:solidFill>
                <a:latin typeface="Cambria"/>
                <a:cs typeface="Cambria"/>
              </a:rPr>
              <a:t>partial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Cambria"/>
                <a:cs typeface="Cambria"/>
              </a:rPr>
              <a:t>denture</a:t>
            </a:r>
            <a:endParaRPr sz="20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Universally</a:t>
            </a:r>
            <a:r>
              <a:rPr sz="20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Cambria"/>
                <a:cs typeface="Cambria"/>
              </a:rPr>
              <a:t>acceptable</a:t>
            </a:r>
            <a:endParaRPr sz="20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Serve </a:t>
            </a:r>
            <a:r>
              <a:rPr sz="2000" spc="-120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2000" spc="-6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guide </a:t>
            </a:r>
            <a:r>
              <a:rPr sz="2000" spc="-1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000" spc="-9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type </a:t>
            </a:r>
            <a:r>
              <a:rPr sz="2000" spc="-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000" spc="-75" dirty="0">
                <a:solidFill>
                  <a:srgbClr val="FFFFFF"/>
                </a:solidFill>
                <a:latin typeface="Cambria"/>
                <a:cs typeface="Cambria"/>
              </a:rPr>
              <a:t>design </a:t>
            </a:r>
            <a:r>
              <a:rPr sz="2000" spc="-12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000" spc="-130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2000" spc="-25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used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92895" y="2369820"/>
            <a:ext cx="2734055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993393"/>
            <a:ext cx="6238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KENNEDY’S</a:t>
            </a:r>
            <a:r>
              <a:rPr spc="-20" dirty="0"/>
              <a:t> </a:t>
            </a:r>
            <a:r>
              <a:rPr spc="-25" dirty="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400" y="2667000"/>
            <a:ext cx="8958834" cy="3370153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20"/>
              </a:spcBef>
              <a:buSzPct val="89062"/>
              <a:buFont typeface="Arial"/>
              <a:buChar char="▪"/>
              <a:tabLst>
                <a:tab pos="241300" algn="l"/>
              </a:tabLst>
            </a:pPr>
            <a:r>
              <a:rPr sz="2400" spc="-70" dirty="0">
                <a:solidFill>
                  <a:srgbClr val="FFFFFF"/>
                </a:solidFill>
                <a:latin typeface="Cambria"/>
                <a:cs typeface="Cambria"/>
              </a:rPr>
              <a:t>Most </a:t>
            </a:r>
            <a:r>
              <a:rPr sz="2400" spc="-85" dirty="0">
                <a:solidFill>
                  <a:srgbClr val="FFFFFF"/>
                </a:solidFill>
                <a:latin typeface="Cambria"/>
                <a:cs typeface="Cambria"/>
              </a:rPr>
              <a:t>widely </a:t>
            </a:r>
            <a:r>
              <a:rPr sz="2400" spc="-125" dirty="0">
                <a:solidFill>
                  <a:srgbClr val="FFFFFF"/>
                </a:solidFill>
                <a:latin typeface="Cambria"/>
                <a:cs typeface="Cambria"/>
              </a:rPr>
              <a:t>used </a:t>
            </a:r>
            <a:r>
              <a:rPr sz="2400" spc="-110" dirty="0">
                <a:solidFill>
                  <a:srgbClr val="FFFFFF"/>
                </a:solidFill>
                <a:latin typeface="Cambria"/>
                <a:cs typeface="Cambria"/>
              </a:rPr>
              <a:t>method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classification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420"/>
              </a:spcBef>
              <a:buSzPct val="89062"/>
              <a:buFont typeface="Arial"/>
              <a:buChar char="▪"/>
              <a:tabLst>
                <a:tab pos="241300" algn="l"/>
              </a:tabLst>
            </a:pPr>
            <a:r>
              <a:rPr sz="2400" spc="-145" dirty="0">
                <a:solidFill>
                  <a:srgbClr val="FFFFFF"/>
                </a:solidFill>
                <a:latin typeface="Cambria"/>
                <a:cs typeface="Cambria"/>
              </a:rPr>
              <a:t>Proposed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1923 </a:t>
            </a:r>
            <a:r>
              <a:rPr sz="2400" spc="-12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Dr. </a:t>
            </a:r>
            <a:r>
              <a:rPr sz="2400" spc="-120" dirty="0">
                <a:solidFill>
                  <a:srgbClr val="FFFFFF"/>
                </a:solidFill>
                <a:latin typeface="Cambria"/>
                <a:cs typeface="Cambria"/>
              </a:rPr>
              <a:t>Edward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Cambria"/>
                <a:cs typeface="Cambria"/>
              </a:rPr>
              <a:t>Kennedy.</a:t>
            </a:r>
            <a:endParaRPr sz="2400" dirty="0">
              <a:latin typeface="Cambria"/>
              <a:cs typeface="Cambria"/>
            </a:endParaRPr>
          </a:p>
          <a:p>
            <a:pPr marL="241300" marR="38100" indent="-228600">
              <a:lnSpc>
                <a:spcPts val="3460"/>
              </a:lnSpc>
              <a:spcBef>
                <a:spcPts val="1845"/>
              </a:spcBef>
              <a:buSzPct val="89062"/>
              <a:buFont typeface="Arial"/>
              <a:buChar char="▪"/>
              <a:tabLst>
                <a:tab pos="241300" algn="l"/>
              </a:tabLst>
            </a:pPr>
            <a:r>
              <a:rPr sz="2400" spc="-150" dirty="0">
                <a:solidFill>
                  <a:srgbClr val="FFFFFF"/>
                </a:solidFill>
                <a:latin typeface="Cambria"/>
                <a:cs typeface="Cambria"/>
              </a:rPr>
              <a:t>Based </a:t>
            </a:r>
            <a:r>
              <a:rPr sz="2400" spc="-75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sz="2400" spc="-80" dirty="0">
                <a:solidFill>
                  <a:srgbClr val="FFFFFF"/>
                </a:solidFill>
                <a:latin typeface="Cambria"/>
                <a:cs typeface="Cambria"/>
              </a:rPr>
              <a:t>relationship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partially </a:t>
            </a:r>
            <a:r>
              <a:rPr sz="2400" spc="-95" dirty="0">
                <a:solidFill>
                  <a:srgbClr val="FFFFFF"/>
                </a:solidFill>
                <a:latin typeface="Cambria"/>
                <a:cs typeface="Cambria"/>
              </a:rPr>
              <a:t>edentulous </a:t>
            </a:r>
            <a:r>
              <a:rPr sz="2400" spc="-114" dirty="0">
                <a:solidFill>
                  <a:srgbClr val="FFFFFF"/>
                </a:solidFill>
                <a:latin typeface="Cambria"/>
                <a:cs typeface="Cambria"/>
              </a:rPr>
              <a:t>spaces </a:t>
            </a:r>
            <a:r>
              <a:rPr sz="2400" spc="-140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2400" spc="-95" dirty="0">
                <a:solidFill>
                  <a:srgbClr val="FFFFFF"/>
                </a:solidFill>
                <a:latin typeface="Cambria"/>
                <a:cs typeface="Cambria"/>
              </a:rPr>
              <a:t>abutment </a:t>
            </a:r>
            <a:r>
              <a:rPr sz="2400" spc="-105" dirty="0">
                <a:solidFill>
                  <a:srgbClr val="FFFFFF"/>
                </a:solidFill>
                <a:latin typeface="Cambria"/>
                <a:cs typeface="Cambria"/>
              </a:rPr>
              <a:t>teeth,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unlike 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Cummer, </a:t>
            </a:r>
            <a:r>
              <a:rPr sz="2400" spc="-70" dirty="0">
                <a:solidFill>
                  <a:srgbClr val="FFFFFF"/>
                </a:solidFill>
                <a:latin typeface="Cambria"/>
                <a:cs typeface="Cambria"/>
              </a:rPr>
              <a:t>who </a:t>
            </a:r>
            <a:r>
              <a:rPr sz="2400" spc="-80" dirty="0">
                <a:solidFill>
                  <a:srgbClr val="FFFFFF"/>
                </a:solidFill>
                <a:latin typeface="Cambria"/>
                <a:cs typeface="Cambria"/>
              </a:rPr>
              <a:t>classified </a:t>
            </a:r>
            <a:r>
              <a:rPr sz="2400" spc="-75" dirty="0">
                <a:solidFill>
                  <a:srgbClr val="FFFFFF"/>
                </a:solidFill>
                <a:latin typeface="Cambria"/>
                <a:cs typeface="Cambria"/>
              </a:rPr>
              <a:t>on  </a:t>
            </a:r>
            <a:r>
              <a:rPr sz="2400" spc="-130" dirty="0">
                <a:solidFill>
                  <a:srgbClr val="FFFFFF"/>
                </a:solidFill>
                <a:latin typeface="Cambria"/>
                <a:cs typeface="Cambria"/>
              </a:rPr>
              <a:t>basis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-3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Cambria"/>
                <a:cs typeface="Cambria"/>
              </a:rPr>
              <a:t>dentures</a:t>
            </a:r>
            <a:endParaRPr sz="2400" dirty="0">
              <a:latin typeface="Cambria"/>
              <a:cs typeface="Cambria"/>
            </a:endParaRPr>
          </a:p>
          <a:p>
            <a:pPr marL="241300" marR="5080" indent="-228600">
              <a:lnSpc>
                <a:spcPts val="3460"/>
              </a:lnSpc>
              <a:spcBef>
                <a:spcPts val="1789"/>
              </a:spcBef>
              <a:buSzPct val="89062"/>
              <a:buFont typeface="Arial"/>
              <a:buChar char="▪"/>
              <a:tabLst>
                <a:tab pos="241300" algn="l"/>
              </a:tabLst>
            </a:pP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Classification </a:t>
            </a:r>
            <a:r>
              <a:rPr sz="2400" spc="-114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400" spc="-85" dirty="0">
                <a:solidFill>
                  <a:srgbClr val="FFFFFF"/>
                </a:solidFill>
                <a:latin typeface="Cambria"/>
                <a:cs typeface="Cambria"/>
              </a:rPr>
              <a:t>positional </a:t>
            </a:r>
            <a:r>
              <a:rPr sz="2400" spc="-9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400" spc="-60" dirty="0">
                <a:solidFill>
                  <a:srgbClr val="FFFFFF"/>
                </a:solidFill>
                <a:latin typeface="Cambria"/>
                <a:cs typeface="Cambria"/>
              </a:rPr>
              <a:t>anatomical </a:t>
            </a:r>
            <a:r>
              <a:rPr sz="2400" spc="-110" dirty="0">
                <a:solidFill>
                  <a:srgbClr val="FFFFFF"/>
                </a:solidFill>
                <a:latin typeface="Cambria"/>
                <a:cs typeface="Cambria"/>
              </a:rPr>
              <a:t>(gives </a:t>
            </a:r>
            <a:r>
              <a:rPr sz="2400" spc="-85" dirty="0">
                <a:solidFill>
                  <a:srgbClr val="FFFFFF"/>
                </a:solidFill>
                <a:latin typeface="Cambria"/>
                <a:cs typeface="Cambria"/>
              </a:rPr>
              <a:t>mental  </a:t>
            </a:r>
            <a:r>
              <a:rPr sz="2400" spc="-70" dirty="0">
                <a:solidFill>
                  <a:srgbClr val="FFFFFF"/>
                </a:solidFill>
                <a:latin typeface="Cambria"/>
                <a:cs typeface="Cambria"/>
              </a:rPr>
              <a:t>picture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spc="-125" dirty="0">
                <a:solidFill>
                  <a:srgbClr val="FFFFFF"/>
                </a:solidFill>
                <a:latin typeface="Cambria"/>
                <a:cs typeface="Cambria"/>
              </a:rPr>
              <a:t>teeth 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spc="-80" dirty="0">
                <a:solidFill>
                  <a:srgbClr val="FFFFFF"/>
                </a:solidFill>
                <a:latin typeface="Cambria"/>
                <a:cs typeface="Cambria"/>
              </a:rPr>
              <a:t>their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Cambria"/>
                <a:cs typeface="Cambria"/>
              </a:rPr>
              <a:t>relationships</a:t>
            </a:r>
            <a:r>
              <a:rPr sz="3200" spc="-95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59766"/>
            <a:ext cx="5772785" cy="642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155" dirty="0">
                <a:solidFill>
                  <a:srgbClr val="FFFFFF"/>
                </a:solidFill>
                <a:latin typeface="Cambria"/>
                <a:cs typeface="Cambria"/>
              </a:rPr>
              <a:t>Class </a:t>
            </a:r>
            <a:r>
              <a:rPr sz="2800" b="1" spc="-180" dirty="0">
                <a:solidFill>
                  <a:srgbClr val="FFFFFF"/>
                </a:solidFill>
                <a:latin typeface="Cambria"/>
                <a:cs typeface="Cambria"/>
              </a:rPr>
              <a:t>I: </a:t>
            </a:r>
            <a:r>
              <a:rPr sz="2800" b="1" spc="-200" dirty="0">
                <a:solidFill>
                  <a:srgbClr val="FFFFFF"/>
                </a:solidFill>
                <a:latin typeface="Cambria"/>
                <a:cs typeface="Cambria"/>
              </a:rPr>
              <a:t>Bilateral </a:t>
            </a:r>
            <a:r>
              <a:rPr sz="2800" b="1" spc="-215" dirty="0">
                <a:solidFill>
                  <a:srgbClr val="FFFFFF"/>
                </a:solidFill>
                <a:latin typeface="Cambria"/>
                <a:cs typeface="Cambria"/>
              </a:rPr>
              <a:t>edentulous </a:t>
            </a:r>
            <a:r>
              <a:rPr sz="2800" b="1" spc="-220" dirty="0">
                <a:solidFill>
                  <a:srgbClr val="FFFFFF"/>
                </a:solidFill>
                <a:latin typeface="Cambria"/>
                <a:cs typeface="Cambria"/>
              </a:rPr>
              <a:t>spaces  </a:t>
            </a:r>
            <a:r>
              <a:rPr sz="2800" b="1" spc="-195" dirty="0">
                <a:solidFill>
                  <a:srgbClr val="FFFFFF"/>
                </a:solidFill>
                <a:latin typeface="Cambria"/>
                <a:cs typeface="Cambria"/>
              </a:rPr>
              <a:t>located </a:t>
            </a:r>
            <a:r>
              <a:rPr sz="2800" b="1" spc="-225" dirty="0">
                <a:solidFill>
                  <a:srgbClr val="FFFFFF"/>
                </a:solidFill>
                <a:latin typeface="Cambria"/>
                <a:cs typeface="Cambria"/>
              </a:rPr>
              <a:t>posterior </a:t>
            </a:r>
            <a:r>
              <a:rPr sz="2800" b="1" spc="-2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b="1" spc="-185" dirty="0">
                <a:solidFill>
                  <a:srgbClr val="FFFFFF"/>
                </a:solidFill>
                <a:latin typeface="Cambria"/>
                <a:cs typeface="Cambria"/>
              </a:rPr>
              <a:t>remaining </a:t>
            </a:r>
            <a:r>
              <a:rPr sz="2800" b="1" spc="-180" dirty="0">
                <a:solidFill>
                  <a:srgbClr val="FFFFFF"/>
                </a:solidFill>
                <a:latin typeface="Cambria"/>
                <a:cs typeface="Cambria"/>
              </a:rPr>
              <a:t>natural  </a:t>
            </a:r>
            <a:r>
              <a:rPr sz="2800" b="1" spc="-225" dirty="0">
                <a:solidFill>
                  <a:srgbClr val="FFFFFF"/>
                </a:solidFill>
                <a:latin typeface="Cambria"/>
                <a:cs typeface="Cambria"/>
              </a:rPr>
              <a:t>teeth</a:t>
            </a:r>
            <a:endParaRPr sz="28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33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155" dirty="0">
                <a:solidFill>
                  <a:srgbClr val="FFFFFF"/>
                </a:solidFill>
                <a:latin typeface="Cambria"/>
                <a:cs typeface="Cambria"/>
              </a:rPr>
              <a:t>Class </a:t>
            </a:r>
            <a:r>
              <a:rPr sz="2800" b="1" spc="-170" dirty="0">
                <a:solidFill>
                  <a:srgbClr val="FFFFFF"/>
                </a:solidFill>
                <a:latin typeface="Cambria"/>
                <a:cs typeface="Cambria"/>
              </a:rPr>
              <a:t>II: Unilateral </a:t>
            </a:r>
            <a:r>
              <a:rPr sz="2800" b="1" spc="-215" dirty="0">
                <a:solidFill>
                  <a:srgbClr val="FFFFFF"/>
                </a:solidFill>
                <a:latin typeface="Cambria"/>
                <a:cs typeface="Cambria"/>
              </a:rPr>
              <a:t>edentulous </a:t>
            </a:r>
            <a:r>
              <a:rPr sz="2800" b="1" spc="-204" dirty="0">
                <a:solidFill>
                  <a:srgbClr val="FFFFFF"/>
                </a:solidFill>
                <a:latin typeface="Cambria"/>
                <a:cs typeface="Cambria"/>
              </a:rPr>
              <a:t>space  </a:t>
            </a:r>
            <a:r>
              <a:rPr sz="2800" b="1" spc="-195" dirty="0">
                <a:solidFill>
                  <a:srgbClr val="FFFFFF"/>
                </a:solidFill>
                <a:latin typeface="Cambria"/>
                <a:cs typeface="Cambria"/>
              </a:rPr>
              <a:t>located </a:t>
            </a:r>
            <a:r>
              <a:rPr sz="2800" b="1" spc="-225" dirty="0">
                <a:solidFill>
                  <a:srgbClr val="FFFFFF"/>
                </a:solidFill>
                <a:latin typeface="Cambria"/>
                <a:cs typeface="Cambria"/>
              </a:rPr>
              <a:t>posterior </a:t>
            </a:r>
            <a:r>
              <a:rPr sz="2800" b="1" spc="-2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b="1" spc="-185" dirty="0">
                <a:solidFill>
                  <a:srgbClr val="FFFFFF"/>
                </a:solidFill>
                <a:latin typeface="Cambria"/>
                <a:cs typeface="Cambria"/>
              </a:rPr>
              <a:t>remaining </a:t>
            </a:r>
            <a:r>
              <a:rPr sz="2800" b="1" spc="-180" dirty="0">
                <a:solidFill>
                  <a:srgbClr val="FFFFFF"/>
                </a:solidFill>
                <a:latin typeface="Cambria"/>
                <a:cs typeface="Cambria"/>
              </a:rPr>
              <a:t>natural  </a:t>
            </a:r>
            <a:r>
              <a:rPr sz="2800" b="1" spc="-225" dirty="0">
                <a:solidFill>
                  <a:srgbClr val="FFFFFF"/>
                </a:solidFill>
                <a:latin typeface="Cambria"/>
                <a:cs typeface="Cambria"/>
              </a:rPr>
              <a:t>teeth</a:t>
            </a:r>
            <a:endParaRPr sz="2800">
              <a:latin typeface="Cambria"/>
              <a:cs typeface="Cambria"/>
            </a:endParaRPr>
          </a:p>
          <a:p>
            <a:pPr marL="299085" marR="216535" indent="-287020" algn="just">
              <a:lnSpc>
                <a:spcPct val="100000"/>
              </a:lnSpc>
              <a:spcBef>
                <a:spcPts val="3365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155" dirty="0">
                <a:solidFill>
                  <a:srgbClr val="FFFFFF"/>
                </a:solidFill>
                <a:latin typeface="Cambria"/>
                <a:cs typeface="Cambria"/>
              </a:rPr>
              <a:t>Class </a:t>
            </a:r>
            <a:r>
              <a:rPr sz="2800" b="1" spc="-160" dirty="0">
                <a:solidFill>
                  <a:srgbClr val="FFFFFF"/>
                </a:solidFill>
                <a:latin typeface="Cambria"/>
                <a:cs typeface="Cambria"/>
              </a:rPr>
              <a:t>III: </a:t>
            </a:r>
            <a:r>
              <a:rPr sz="2800" b="1" spc="-170" dirty="0">
                <a:solidFill>
                  <a:srgbClr val="FFFFFF"/>
                </a:solidFill>
                <a:latin typeface="Cambria"/>
                <a:cs typeface="Cambria"/>
              </a:rPr>
              <a:t>Unilateral </a:t>
            </a:r>
            <a:r>
              <a:rPr sz="2800" b="1" spc="-215" dirty="0">
                <a:solidFill>
                  <a:srgbClr val="FFFFFF"/>
                </a:solidFill>
                <a:latin typeface="Cambria"/>
                <a:cs typeface="Cambria"/>
              </a:rPr>
              <a:t>edentulous </a:t>
            </a:r>
            <a:r>
              <a:rPr sz="2800" b="1" spc="-204" dirty="0">
                <a:solidFill>
                  <a:srgbClr val="FFFFFF"/>
                </a:solidFill>
                <a:latin typeface="Cambria"/>
                <a:cs typeface="Cambria"/>
              </a:rPr>
              <a:t>space  </a:t>
            </a:r>
            <a:r>
              <a:rPr sz="2800" b="1" spc="-155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2800" b="1" spc="-180" dirty="0">
                <a:solidFill>
                  <a:srgbClr val="FFFFFF"/>
                </a:solidFill>
                <a:latin typeface="Cambria"/>
                <a:cs typeface="Cambria"/>
              </a:rPr>
              <a:t>natural </a:t>
            </a:r>
            <a:r>
              <a:rPr sz="2800" b="1" spc="-225" dirty="0">
                <a:solidFill>
                  <a:srgbClr val="FFFFFF"/>
                </a:solidFill>
                <a:latin typeface="Cambria"/>
                <a:cs typeface="Cambria"/>
              </a:rPr>
              <a:t>teeth </a:t>
            </a:r>
            <a:r>
              <a:rPr sz="2800" b="1" spc="-204" dirty="0">
                <a:solidFill>
                  <a:srgbClr val="FFFFFF"/>
                </a:solidFill>
                <a:latin typeface="Cambria"/>
                <a:cs typeface="Cambria"/>
              </a:rPr>
              <a:t>both </a:t>
            </a:r>
            <a:r>
              <a:rPr sz="2800" b="1" spc="-210" dirty="0">
                <a:solidFill>
                  <a:srgbClr val="FFFFFF"/>
                </a:solidFill>
                <a:latin typeface="Cambria"/>
                <a:cs typeface="Cambria"/>
              </a:rPr>
              <a:t>anterior </a:t>
            </a:r>
            <a:r>
              <a:rPr sz="2800" b="1" spc="-195" dirty="0">
                <a:solidFill>
                  <a:srgbClr val="FFFFFF"/>
                </a:solidFill>
                <a:latin typeface="Cambria"/>
                <a:cs typeface="Cambria"/>
              </a:rPr>
              <a:t>and  </a:t>
            </a:r>
            <a:r>
              <a:rPr sz="2800" b="1" spc="-225" dirty="0">
                <a:solidFill>
                  <a:srgbClr val="FFFFFF"/>
                </a:solidFill>
                <a:latin typeface="Cambria"/>
                <a:cs typeface="Cambria"/>
              </a:rPr>
              <a:t>posterior </a:t>
            </a:r>
            <a:r>
              <a:rPr sz="2800" b="1" spc="-22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800" b="1" spc="-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140" dirty="0">
                <a:solidFill>
                  <a:srgbClr val="FFFFFF"/>
                </a:solidFill>
                <a:latin typeface="Cambria"/>
                <a:cs typeface="Cambria"/>
              </a:rPr>
              <a:t>it.</a:t>
            </a:r>
            <a:endParaRPr sz="2800">
              <a:latin typeface="Cambria"/>
              <a:cs typeface="Cambria"/>
            </a:endParaRPr>
          </a:p>
          <a:p>
            <a:pPr marL="299085" marR="48895" indent="-287020">
              <a:lnSpc>
                <a:spcPct val="100000"/>
              </a:lnSpc>
              <a:spcBef>
                <a:spcPts val="33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155" dirty="0">
                <a:solidFill>
                  <a:srgbClr val="FFFFFF"/>
                </a:solidFill>
                <a:latin typeface="Cambria"/>
                <a:cs typeface="Cambria"/>
              </a:rPr>
              <a:t>Class </a:t>
            </a:r>
            <a:r>
              <a:rPr sz="2800" b="1" spc="-145" dirty="0">
                <a:solidFill>
                  <a:srgbClr val="FFFFFF"/>
                </a:solidFill>
                <a:latin typeface="Cambria"/>
                <a:cs typeface="Cambria"/>
              </a:rPr>
              <a:t>IV: </a:t>
            </a:r>
            <a:r>
              <a:rPr sz="2800" b="1" spc="-150" dirty="0">
                <a:solidFill>
                  <a:srgbClr val="FFFFFF"/>
                </a:solidFill>
                <a:latin typeface="Cambria"/>
                <a:cs typeface="Cambria"/>
              </a:rPr>
              <a:t>Single, </a:t>
            </a:r>
            <a:r>
              <a:rPr sz="2800" b="1" spc="-195" dirty="0">
                <a:solidFill>
                  <a:srgbClr val="FFFFFF"/>
                </a:solidFill>
                <a:latin typeface="Cambria"/>
                <a:cs typeface="Cambria"/>
              </a:rPr>
              <a:t>bilateral (crossing </a:t>
            </a:r>
            <a:r>
              <a:rPr sz="2800" b="1" spc="-210" dirty="0">
                <a:solidFill>
                  <a:srgbClr val="FFFFFF"/>
                </a:solidFill>
                <a:latin typeface="Cambria"/>
                <a:cs typeface="Cambria"/>
              </a:rPr>
              <a:t>the  </a:t>
            </a:r>
            <a:r>
              <a:rPr sz="2800" b="1" spc="-140" dirty="0">
                <a:solidFill>
                  <a:srgbClr val="FFFFFF"/>
                </a:solidFill>
                <a:latin typeface="Cambria"/>
                <a:cs typeface="Cambria"/>
              </a:rPr>
              <a:t>mid-line), </a:t>
            </a:r>
            <a:r>
              <a:rPr sz="2800" b="1" spc="-215" dirty="0">
                <a:solidFill>
                  <a:srgbClr val="FFFFFF"/>
                </a:solidFill>
                <a:latin typeface="Cambria"/>
                <a:cs typeface="Cambria"/>
              </a:rPr>
              <a:t>edentulous </a:t>
            </a:r>
            <a:r>
              <a:rPr sz="2800" b="1" spc="-204" dirty="0">
                <a:solidFill>
                  <a:srgbClr val="FFFFFF"/>
                </a:solidFill>
                <a:latin typeface="Cambria"/>
                <a:cs typeface="Cambria"/>
              </a:rPr>
              <a:t>space </a:t>
            </a:r>
            <a:r>
              <a:rPr sz="2800" b="1" spc="-195" dirty="0">
                <a:solidFill>
                  <a:srgbClr val="FFFFFF"/>
                </a:solidFill>
                <a:latin typeface="Cambria"/>
                <a:cs typeface="Cambria"/>
              </a:rPr>
              <a:t>located  </a:t>
            </a:r>
            <a:r>
              <a:rPr sz="2800" b="1" spc="-204" dirty="0">
                <a:solidFill>
                  <a:srgbClr val="FFFFFF"/>
                </a:solidFill>
                <a:latin typeface="Cambria"/>
                <a:cs typeface="Cambria"/>
              </a:rPr>
              <a:t>anterior </a:t>
            </a:r>
            <a:r>
              <a:rPr sz="2800" b="1" spc="-2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b="1" spc="-185" dirty="0">
                <a:solidFill>
                  <a:srgbClr val="FFFFFF"/>
                </a:solidFill>
                <a:latin typeface="Cambria"/>
                <a:cs typeface="Cambria"/>
              </a:rPr>
              <a:t>remaining </a:t>
            </a:r>
            <a:r>
              <a:rPr sz="2800" b="1" spc="-180" dirty="0">
                <a:solidFill>
                  <a:srgbClr val="FFFFFF"/>
                </a:solidFill>
                <a:latin typeface="Cambria"/>
                <a:cs typeface="Cambria"/>
              </a:rPr>
              <a:t>natural</a:t>
            </a:r>
            <a:r>
              <a:rPr sz="2800" b="1" spc="-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25" dirty="0">
                <a:solidFill>
                  <a:srgbClr val="FFFFFF"/>
                </a:solidFill>
                <a:latin typeface="Cambria"/>
                <a:cs typeface="Cambria"/>
              </a:rPr>
              <a:t>teeth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6376" y="172212"/>
            <a:ext cx="2955035" cy="590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0180" y="821436"/>
            <a:ext cx="2985516" cy="590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3" y="383793"/>
            <a:ext cx="909838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APPLEGATE’S</a:t>
            </a:r>
            <a:r>
              <a:rPr spc="-30" dirty="0"/>
              <a:t> </a:t>
            </a:r>
            <a:r>
              <a:rPr spc="-10" dirty="0"/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459" y="1524000"/>
            <a:ext cx="11039476" cy="1741886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spcBef>
                <a:spcPts val="509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spc="-25" dirty="0">
                <a:solidFill>
                  <a:srgbClr val="FFFFFF"/>
                </a:solidFill>
                <a:latin typeface="Cambria"/>
                <a:cs typeface="Cambria"/>
              </a:rPr>
              <a:t>One: </a:t>
            </a:r>
            <a:r>
              <a:rPr spc="-45" dirty="0">
                <a:solidFill>
                  <a:srgbClr val="FFFFFF"/>
                </a:solidFill>
                <a:latin typeface="Book Antiqua"/>
                <a:cs typeface="Book Antiqua"/>
              </a:rPr>
              <a:t>Classification </a:t>
            </a:r>
            <a:r>
              <a:rPr spc="-15" dirty="0">
                <a:solidFill>
                  <a:srgbClr val="FFFFFF"/>
                </a:solidFill>
                <a:latin typeface="Book Antiqua"/>
                <a:cs typeface="Book Antiqua"/>
              </a:rPr>
              <a:t>should </a:t>
            </a:r>
            <a:r>
              <a:rPr spc="5" dirty="0">
                <a:solidFill>
                  <a:srgbClr val="FFFFFF"/>
                </a:solidFill>
                <a:latin typeface="Book Antiqua"/>
                <a:cs typeface="Book Antiqua"/>
              </a:rPr>
              <a:t>follow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rather 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than </a:t>
            </a:r>
            <a:r>
              <a:rPr spc="25" dirty="0">
                <a:solidFill>
                  <a:srgbClr val="FFFFFF"/>
                </a:solidFill>
                <a:latin typeface="Book Antiqua"/>
                <a:cs typeface="Book Antiqua"/>
              </a:rPr>
              <a:t>precede 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extractions </a:t>
            </a:r>
            <a:r>
              <a:rPr spc="-50" dirty="0">
                <a:solidFill>
                  <a:srgbClr val="FFFFFF"/>
                </a:solidFill>
                <a:latin typeface="Book Antiqua"/>
                <a:cs typeface="Book Antiqua"/>
              </a:rPr>
              <a:t>that </a:t>
            </a:r>
            <a:r>
              <a:rPr spc="-40" dirty="0">
                <a:solidFill>
                  <a:srgbClr val="FFFFFF"/>
                </a:solidFill>
                <a:latin typeface="Book Antiqua"/>
                <a:cs typeface="Book Antiqua"/>
              </a:rPr>
              <a:t>might </a:t>
            </a: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alter 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original  </a:t>
            </a: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classification</a:t>
            </a:r>
            <a:endParaRPr dirty="0">
              <a:latin typeface="Book Antiqua"/>
              <a:cs typeface="Book Antiqua"/>
            </a:endParaRPr>
          </a:p>
          <a:p>
            <a:pPr marL="241300" indent="-228600">
              <a:lnSpc>
                <a:spcPts val="2570"/>
              </a:lnSpc>
              <a:spcBef>
                <a:spcPts val="1395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spc="-114" dirty="0">
                <a:solidFill>
                  <a:srgbClr val="FFFFFF"/>
                </a:solidFill>
                <a:latin typeface="Cambria"/>
                <a:cs typeface="Cambria"/>
              </a:rPr>
              <a:t>Two: 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If third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molar </a:t>
            </a:r>
            <a:r>
              <a:rPr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pc="-65" dirty="0">
                <a:solidFill>
                  <a:srgbClr val="FFFFFF"/>
                </a:solidFill>
                <a:latin typeface="Book Antiqua"/>
                <a:cs typeface="Book Antiqua"/>
              </a:rPr>
              <a:t>missing </a:t>
            </a:r>
            <a:r>
              <a:rPr spc="-20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pc="-50" dirty="0">
                <a:solidFill>
                  <a:srgbClr val="FFFFFF"/>
                </a:solidFill>
                <a:latin typeface="Book Antiqua"/>
                <a:cs typeface="Book Antiqua"/>
              </a:rPr>
              <a:t>not </a:t>
            </a:r>
            <a:r>
              <a:rPr spc="-4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pc="5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pc="-5" dirty="0">
                <a:solidFill>
                  <a:srgbClr val="FFFFFF"/>
                </a:solidFill>
                <a:latin typeface="Book Antiqua"/>
                <a:cs typeface="Book Antiqua"/>
              </a:rPr>
              <a:t>replaced, </a:t>
            </a:r>
            <a:r>
              <a:rPr spc="-85" dirty="0">
                <a:solidFill>
                  <a:srgbClr val="FFFFFF"/>
                </a:solidFill>
                <a:latin typeface="Book Antiqua"/>
                <a:cs typeface="Book Antiqua"/>
              </a:rPr>
              <a:t>it </a:t>
            </a:r>
            <a:r>
              <a:rPr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pc="-50" dirty="0">
                <a:solidFill>
                  <a:srgbClr val="FFFFFF"/>
                </a:solidFill>
                <a:latin typeface="Book Antiqua"/>
                <a:cs typeface="Book Antiqua"/>
              </a:rPr>
              <a:t>not </a:t>
            </a:r>
            <a:r>
              <a:rPr spc="-5" dirty="0">
                <a:solidFill>
                  <a:srgbClr val="FFFFFF"/>
                </a:solidFill>
                <a:latin typeface="Book Antiqua"/>
                <a:cs typeface="Book Antiqua"/>
              </a:rPr>
              <a:t>considered </a:t>
            </a:r>
            <a:r>
              <a:rPr spc="-55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endParaRPr dirty="0">
              <a:latin typeface="Book Antiqua"/>
              <a:cs typeface="Book Antiqua"/>
            </a:endParaRPr>
          </a:p>
          <a:p>
            <a:pPr marL="241300">
              <a:lnSpc>
                <a:spcPts val="2570"/>
              </a:lnSpc>
            </a:pP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classification</a:t>
            </a:r>
            <a:endParaRPr dirty="0">
              <a:latin typeface="Book Antiqua"/>
              <a:cs typeface="Book Antiqua"/>
            </a:endParaRPr>
          </a:p>
          <a:p>
            <a:pPr marL="241300" marR="1046480" indent="-228600">
              <a:lnSpc>
                <a:spcPts val="2380"/>
              </a:lnSpc>
              <a:spcBef>
                <a:spcPts val="1810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spc="-100" dirty="0">
                <a:solidFill>
                  <a:srgbClr val="FFFFFF"/>
                </a:solidFill>
                <a:latin typeface="Cambria"/>
                <a:cs typeface="Cambria"/>
              </a:rPr>
              <a:t>Three: 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If third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molar </a:t>
            </a:r>
            <a:r>
              <a:rPr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present </a:t>
            </a: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used </a:t>
            </a:r>
            <a:r>
              <a:rPr spc="-45" dirty="0">
                <a:solidFill>
                  <a:srgbClr val="FFFFFF"/>
                </a:solidFill>
                <a:latin typeface="Book Antiqua"/>
                <a:cs typeface="Book Antiqua"/>
              </a:rPr>
              <a:t>as 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an </a:t>
            </a:r>
            <a:r>
              <a:rPr spc="-50" dirty="0">
                <a:solidFill>
                  <a:srgbClr val="FFFFFF"/>
                </a:solidFill>
                <a:latin typeface="Book Antiqua"/>
                <a:cs typeface="Book Antiqua"/>
              </a:rPr>
              <a:t>abutment, </a:t>
            </a:r>
            <a:r>
              <a:rPr spc="-85" dirty="0">
                <a:solidFill>
                  <a:srgbClr val="FFFFFF"/>
                </a:solidFill>
                <a:latin typeface="Book Antiqua"/>
                <a:cs typeface="Book Antiqua"/>
              </a:rPr>
              <a:t>it </a:t>
            </a:r>
            <a:r>
              <a:rPr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pc="-5" dirty="0">
                <a:solidFill>
                  <a:srgbClr val="FFFFFF"/>
                </a:solidFill>
                <a:latin typeface="Book Antiqua"/>
                <a:cs typeface="Book Antiqua"/>
              </a:rPr>
              <a:t>considered </a:t>
            </a:r>
            <a:r>
              <a:rPr spc="-60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the  </a:t>
            </a: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classification</a:t>
            </a:r>
            <a:endParaRPr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345" y="3520402"/>
            <a:ext cx="10044430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4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spc="-110" dirty="0">
                <a:solidFill>
                  <a:srgbClr val="FFFFFF"/>
                </a:solidFill>
                <a:latin typeface="Cambria"/>
                <a:cs typeface="Cambria"/>
              </a:rPr>
              <a:t>Four: 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If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second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molar </a:t>
            </a:r>
            <a:r>
              <a:rPr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pc="-65" dirty="0">
                <a:solidFill>
                  <a:srgbClr val="FFFFFF"/>
                </a:solidFill>
                <a:latin typeface="Book Antiqua"/>
                <a:cs typeface="Book Antiqua"/>
              </a:rPr>
              <a:t>missing </a:t>
            </a:r>
            <a:r>
              <a:rPr spc="-20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pc="-50" dirty="0">
                <a:solidFill>
                  <a:srgbClr val="FFFFFF"/>
                </a:solidFill>
                <a:latin typeface="Book Antiqua"/>
                <a:cs typeface="Book Antiqua"/>
              </a:rPr>
              <a:t>not 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spc="55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pc="-5" dirty="0">
                <a:solidFill>
                  <a:srgbClr val="FFFFFF"/>
                </a:solidFill>
                <a:latin typeface="Book Antiqua"/>
                <a:cs typeface="Book Antiqua"/>
              </a:rPr>
              <a:t>replaced, </a:t>
            </a:r>
            <a:r>
              <a:rPr spc="-85" dirty="0">
                <a:solidFill>
                  <a:srgbClr val="FFFFFF"/>
                </a:solidFill>
                <a:latin typeface="Book Antiqua"/>
                <a:cs typeface="Book Antiqua"/>
              </a:rPr>
              <a:t>it </a:t>
            </a:r>
            <a:r>
              <a:rPr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pc="-50" dirty="0">
                <a:solidFill>
                  <a:srgbClr val="FFFFFF"/>
                </a:solidFill>
                <a:latin typeface="Book Antiqua"/>
                <a:cs typeface="Book Antiqua"/>
              </a:rPr>
              <a:t>not </a:t>
            </a:r>
            <a:r>
              <a:rPr spc="-5" dirty="0">
                <a:solidFill>
                  <a:srgbClr val="FFFFFF"/>
                </a:solidFill>
                <a:latin typeface="Book Antiqua"/>
                <a:cs typeface="Book Antiqua"/>
              </a:rPr>
              <a:t>considered </a:t>
            </a:r>
            <a:r>
              <a:rPr spc="-55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endParaRPr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345" y="3645147"/>
            <a:ext cx="10440035" cy="108648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510"/>
              </a:spcBef>
            </a:pPr>
            <a:r>
              <a:rPr sz="2300" i="1" spc="-25" dirty="0">
                <a:solidFill>
                  <a:srgbClr val="FFFFFF"/>
                </a:solidFill>
                <a:latin typeface="Book Antiqua"/>
                <a:cs typeface="Book Antiqua"/>
              </a:rPr>
              <a:t>classification</a:t>
            </a:r>
            <a:endParaRPr sz="23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1420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200"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sz="2200" spc="-114" dirty="0">
                <a:solidFill>
                  <a:srgbClr val="FFFFFF"/>
                </a:solidFill>
                <a:latin typeface="Cambria"/>
                <a:cs typeface="Cambria"/>
              </a:rPr>
              <a:t>Five:  </a:t>
            </a:r>
            <a:r>
              <a:rPr sz="2300" i="1" spc="-4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300" i="1" spc="-50" dirty="0">
                <a:solidFill>
                  <a:srgbClr val="FFFFFF"/>
                </a:solidFill>
                <a:latin typeface="Book Antiqua"/>
                <a:cs typeface="Book Antiqua"/>
              </a:rPr>
              <a:t>most </a:t>
            </a:r>
            <a:r>
              <a:rPr sz="2300" i="1" spc="-20" dirty="0">
                <a:solidFill>
                  <a:srgbClr val="FFFFFF"/>
                </a:solidFill>
                <a:latin typeface="Book Antiqua"/>
                <a:cs typeface="Book Antiqua"/>
              </a:rPr>
              <a:t>posterior </a:t>
            </a:r>
            <a:r>
              <a:rPr sz="2300" i="1" spc="-35" dirty="0">
                <a:solidFill>
                  <a:srgbClr val="FFFFFF"/>
                </a:solidFill>
                <a:latin typeface="Book Antiqua"/>
                <a:cs typeface="Book Antiqua"/>
              </a:rPr>
              <a:t>edentulous </a:t>
            </a:r>
            <a:r>
              <a:rPr sz="2300" i="1" spc="10" dirty="0">
                <a:solidFill>
                  <a:srgbClr val="FFFFFF"/>
                </a:solidFill>
                <a:latin typeface="Book Antiqua"/>
                <a:cs typeface="Book Antiqua"/>
              </a:rPr>
              <a:t>area or </a:t>
            </a:r>
            <a:r>
              <a:rPr sz="2300" i="1" spc="-10" dirty="0">
                <a:solidFill>
                  <a:srgbClr val="FFFFFF"/>
                </a:solidFill>
                <a:latin typeface="Book Antiqua"/>
                <a:cs typeface="Book Antiqua"/>
              </a:rPr>
              <a:t>areas </a:t>
            </a:r>
            <a:r>
              <a:rPr sz="2300" i="1" spc="-45" dirty="0">
                <a:solidFill>
                  <a:srgbClr val="FFFFFF"/>
                </a:solidFill>
                <a:latin typeface="Book Antiqua"/>
                <a:cs typeface="Book Antiqua"/>
              </a:rPr>
              <a:t>always </a:t>
            </a:r>
            <a:r>
              <a:rPr sz="2300" i="1" spc="-15" dirty="0">
                <a:solidFill>
                  <a:srgbClr val="FFFFFF"/>
                </a:solidFill>
                <a:latin typeface="Book Antiqua"/>
                <a:cs typeface="Book Antiqua"/>
              </a:rPr>
              <a:t>determine </a:t>
            </a:r>
            <a:r>
              <a:rPr sz="2300" i="1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i="1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i="1" spc="-25" dirty="0">
                <a:solidFill>
                  <a:srgbClr val="FFFFFF"/>
                </a:solidFill>
                <a:latin typeface="Book Antiqua"/>
                <a:cs typeface="Book Antiqua"/>
              </a:rPr>
              <a:t>classification</a:t>
            </a:r>
            <a:endParaRPr sz="23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D8AD-4EEF-4BB7-B59F-A9BA0B9C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F6E2-5CDB-496E-A81D-9CC7B4AC9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2052918"/>
            <a:ext cx="11241089" cy="4195481"/>
          </a:xfrm>
        </p:spPr>
        <p:txBody>
          <a:bodyPr/>
          <a:lstStyle/>
          <a:p>
            <a:pPr marL="241300" marR="846455" indent="-228600">
              <a:lnSpc>
                <a:spcPts val="2380"/>
              </a:lnSpc>
              <a:spcBef>
                <a:spcPts val="509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2000"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lang="en-US" sz="2000" spc="-45" dirty="0">
                <a:solidFill>
                  <a:srgbClr val="FFFFFF"/>
                </a:solidFill>
                <a:latin typeface="Cambria"/>
                <a:cs typeface="Cambria"/>
              </a:rPr>
              <a:t>Six: </a:t>
            </a:r>
            <a:r>
              <a:rPr lang="en-US" sz="2000" spc="-70" dirty="0">
                <a:solidFill>
                  <a:srgbClr val="FFFFFF"/>
                </a:solidFill>
                <a:latin typeface="Book Antiqua"/>
                <a:cs typeface="Book Antiqua"/>
              </a:rPr>
              <a:t>Edentulous 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areas </a:t>
            </a:r>
            <a:r>
              <a:rPr lang="en-US" sz="2000" spc="5" dirty="0">
                <a:solidFill>
                  <a:srgbClr val="FFFFFF"/>
                </a:solidFill>
                <a:latin typeface="Book Antiqua"/>
                <a:cs typeface="Book Antiqua"/>
              </a:rPr>
              <a:t>other </a:t>
            </a:r>
            <a:r>
              <a:rPr lang="en-US" sz="2000" spc="-40" dirty="0">
                <a:solidFill>
                  <a:srgbClr val="FFFFFF"/>
                </a:solidFill>
                <a:latin typeface="Book Antiqua"/>
                <a:cs typeface="Book Antiqua"/>
              </a:rPr>
              <a:t>than 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those </a:t>
            </a:r>
            <a:r>
              <a:rPr lang="en-US" sz="2000" spc="-35" dirty="0">
                <a:solidFill>
                  <a:srgbClr val="FFFFFF"/>
                </a:solidFill>
                <a:latin typeface="Book Antiqua"/>
                <a:cs typeface="Book Antiqua"/>
              </a:rPr>
              <a:t>determining </a:t>
            </a:r>
            <a:r>
              <a:rPr lang="en-US" sz="2000" spc="-25" dirty="0">
                <a:solidFill>
                  <a:srgbClr val="FFFFFF"/>
                </a:solidFill>
                <a:latin typeface="Book Antiqua"/>
                <a:cs typeface="Book Antiqua"/>
              </a:rPr>
              <a:t>classification </a:t>
            </a:r>
            <a:r>
              <a:rPr lang="en-US" sz="2000" spc="15" dirty="0">
                <a:solidFill>
                  <a:srgbClr val="FFFFFF"/>
                </a:solidFill>
                <a:latin typeface="Book Antiqua"/>
                <a:cs typeface="Book Antiqua"/>
              </a:rPr>
              <a:t>are referred </a:t>
            </a:r>
            <a:r>
              <a:rPr lang="en-US" sz="2000" spc="-40" dirty="0">
                <a:solidFill>
                  <a:srgbClr val="FFFFFF"/>
                </a:solidFill>
                <a:latin typeface="Book Antiqua"/>
                <a:cs typeface="Book Antiqua"/>
              </a:rPr>
              <a:t>to </a:t>
            </a:r>
            <a:r>
              <a:rPr lang="en-US" sz="2000" spc="-45" dirty="0">
                <a:solidFill>
                  <a:srgbClr val="FFFFFF"/>
                </a:solidFill>
                <a:latin typeface="Book Antiqua"/>
                <a:cs typeface="Book Antiqua"/>
              </a:rPr>
              <a:t>as  </a:t>
            </a:r>
            <a:r>
              <a:rPr lang="en-US" sz="2000" b="1" spc="-160" dirty="0">
                <a:solidFill>
                  <a:srgbClr val="FFFFFF"/>
                </a:solidFill>
                <a:latin typeface="Cambria"/>
                <a:cs typeface="Cambria"/>
              </a:rPr>
              <a:t>modification </a:t>
            </a:r>
            <a:r>
              <a:rPr lang="en-US" sz="2000" b="1" spc="-240" dirty="0">
                <a:solidFill>
                  <a:srgbClr val="FFFFFF"/>
                </a:solidFill>
                <a:latin typeface="Cambria"/>
                <a:cs typeface="Cambria"/>
              </a:rPr>
              <a:t>areas </a:t>
            </a:r>
            <a:r>
              <a:rPr lang="en-US" sz="20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lang="en-US" sz="2000" spc="1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lang="en-US" sz="2000" spc="-30" dirty="0">
                <a:solidFill>
                  <a:srgbClr val="FFFFFF"/>
                </a:solidFill>
                <a:latin typeface="Book Antiqua"/>
                <a:cs typeface="Book Antiqua"/>
              </a:rPr>
              <a:t>designated </a:t>
            </a:r>
            <a:r>
              <a:rPr lang="en-US" sz="2000" spc="-35" dirty="0">
                <a:solidFill>
                  <a:srgbClr val="FFFFFF"/>
                </a:solidFill>
                <a:latin typeface="Book Antiqua"/>
                <a:cs typeface="Book Antiqua"/>
              </a:rPr>
              <a:t>by </a:t>
            </a:r>
            <a:r>
              <a:rPr lang="en-US" sz="2000" spc="-2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lang="en-US" sz="2000" spc="-3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20" dirty="0">
                <a:solidFill>
                  <a:srgbClr val="FFFFFF"/>
                </a:solidFill>
                <a:latin typeface="Book Antiqua"/>
                <a:cs typeface="Book Antiqua"/>
              </a:rPr>
              <a:t>number</a:t>
            </a:r>
            <a:endParaRPr lang="en-US" sz="2000" dirty="0">
              <a:latin typeface="Book Antiqua"/>
              <a:cs typeface="Book Antiqua"/>
            </a:endParaRPr>
          </a:p>
          <a:p>
            <a:pPr marL="241300" marR="5080" indent="-228600">
              <a:lnSpc>
                <a:spcPts val="2380"/>
              </a:lnSpc>
              <a:spcBef>
                <a:spcPts val="1795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2000"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lang="en-US" sz="2000" spc="-90" dirty="0">
                <a:solidFill>
                  <a:srgbClr val="FFFFFF"/>
                </a:solidFill>
                <a:latin typeface="Cambria"/>
                <a:cs typeface="Cambria"/>
              </a:rPr>
              <a:t>Seven: </a:t>
            </a:r>
            <a:r>
              <a:rPr lang="en-US" sz="2000" spc="-4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lang="en-US" sz="2000" spc="-40" dirty="0">
                <a:solidFill>
                  <a:srgbClr val="FFFFFF"/>
                </a:solidFill>
                <a:latin typeface="Book Antiqua"/>
                <a:cs typeface="Book Antiqua"/>
              </a:rPr>
              <a:t>extent </a:t>
            </a:r>
            <a:r>
              <a:rPr lang="en-US" sz="2000" spc="5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lang="en-US" sz="2000" spc="-15" dirty="0">
                <a:solidFill>
                  <a:srgbClr val="FFFFFF"/>
                </a:solidFill>
                <a:latin typeface="Book Antiqua"/>
                <a:cs typeface="Book Antiqua"/>
              </a:rPr>
              <a:t>modification </a:t>
            </a:r>
            <a:r>
              <a:rPr lang="en-US" sz="2000" spc="-70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lang="en-US" sz="2000" spc="-50" dirty="0">
                <a:solidFill>
                  <a:srgbClr val="FFFFFF"/>
                </a:solidFill>
                <a:latin typeface="Book Antiqua"/>
                <a:cs typeface="Book Antiqua"/>
              </a:rPr>
              <a:t>not </a:t>
            </a:r>
            <a:r>
              <a:rPr lang="en-US" sz="2000" spc="-15" dirty="0">
                <a:solidFill>
                  <a:srgbClr val="FFFFFF"/>
                </a:solidFill>
                <a:latin typeface="Book Antiqua"/>
                <a:cs typeface="Book Antiqua"/>
              </a:rPr>
              <a:t>considered, </a:t>
            </a:r>
            <a:r>
              <a:rPr lang="en-US" sz="2000" spc="-45" dirty="0">
                <a:solidFill>
                  <a:srgbClr val="FFFFFF"/>
                </a:solidFill>
                <a:latin typeface="Book Antiqua"/>
                <a:cs typeface="Book Antiqua"/>
              </a:rPr>
              <a:t>only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lang="en-US" sz="2000" spc="-15" dirty="0">
                <a:solidFill>
                  <a:srgbClr val="FFFFFF"/>
                </a:solidFill>
                <a:latin typeface="Book Antiqua"/>
                <a:cs typeface="Book Antiqua"/>
              </a:rPr>
              <a:t>number </a:t>
            </a:r>
            <a:r>
              <a:rPr lang="en-US" sz="2000" spc="5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lang="en-US" sz="2000" spc="-35" dirty="0">
                <a:solidFill>
                  <a:srgbClr val="FFFFFF"/>
                </a:solidFill>
                <a:latin typeface="Book Antiqua"/>
                <a:cs typeface="Book Antiqua"/>
              </a:rPr>
              <a:t>edentulous </a:t>
            </a:r>
            <a:r>
              <a:rPr lang="en-US" sz="2000" spc="-15" dirty="0">
                <a:solidFill>
                  <a:srgbClr val="FFFFFF"/>
                </a:solidFill>
                <a:latin typeface="Book Antiqua"/>
                <a:cs typeface="Book Antiqua"/>
              </a:rPr>
              <a:t>spaces  </a:t>
            </a:r>
            <a:r>
              <a:rPr lang="en-US" sz="2000" spc="15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lang="en-US"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15" dirty="0">
                <a:solidFill>
                  <a:srgbClr val="FFFFFF"/>
                </a:solidFill>
                <a:latin typeface="Book Antiqua"/>
                <a:cs typeface="Book Antiqua"/>
              </a:rPr>
              <a:t>considered.</a:t>
            </a:r>
            <a:endParaRPr lang="en-US" sz="20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1395"/>
              </a:spcBef>
              <a:buSzPct val="88636"/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2000" spc="-75" dirty="0">
                <a:solidFill>
                  <a:srgbClr val="FFFFFF"/>
                </a:solidFill>
                <a:latin typeface="Cambria"/>
                <a:cs typeface="Cambria"/>
              </a:rPr>
              <a:t>Rule </a:t>
            </a:r>
            <a:r>
              <a:rPr lang="en-US" sz="2000" spc="-80" dirty="0">
                <a:solidFill>
                  <a:srgbClr val="FFFFFF"/>
                </a:solidFill>
                <a:latin typeface="Cambria"/>
                <a:cs typeface="Cambria"/>
              </a:rPr>
              <a:t>Eight: </a:t>
            </a:r>
            <a:r>
              <a:rPr lang="en-US" sz="2000" spc="-25" dirty="0">
                <a:solidFill>
                  <a:srgbClr val="FFFFFF"/>
                </a:solidFill>
                <a:latin typeface="Book Antiqua"/>
                <a:cs typeface="Book Antiqua"/>
              </a:rPr>
              <a:t>There </a:t>
            </a:r>
            <a:r>
              <a:rPr lang="en-US" sz="2000" spc="-5" dirty="0">
                <a:solidFill>
                  <a:srgbClr val="FFFFFF"/>
                </a:solidFill>
                <a:latin typeface="Book Antiqua"/>
                <a:cs typeface="Book Antiqua"/>
              </a:rPr>
              <a:t>can </a:t>
            </a:r>
            <a:r>
              <a:rPr lang="en-US" sz="2000" spc="55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no </a:t>
            </a:r>
            <a:r>
              <a:rPr lang="en-US" sz="2000" spc="-20" dirty="0">
                <a:solidFill>
                  <a:srgbClr val="FFFFFF"/>
                </a:solidFill>
                <a:latin typeface="Book Antiqua"/>
                <a:cs typeface="Book Antiqua"/>
              </a:rPr>
              <a:t>modification 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areas </a:t>
            </a:r>
            <a:r>
              <a:rPr lang="en-US" sz="2000" spc="-55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lang="en-US" sz="2000" spc="-35" dirty="0">
                <a:solidFill>
                  <a:srgbClr val="FFFFFF"/>
                </a:solidFill>
                <a:latin typeface="Book Antiqua"/>
                <a:cs typeface="Book Antiqua"/>
              </a:rPr>
              <a:t>class </a:t>
            </a:r>
            <a:r>
              <a:rPr lang="en-US" sz="2000" spc="-185" dirty="0">
                <a:solidFill>
                  <a:srgbClr val="FFFFFF"/>
                </a:solidFill>
                <a:latin typeface="Book Antiqua"/>
                <a:cs typeface="Book Antiqua"/>
              </a:rPr>
              <a:t>IV. </a:t>
            </a:r>
            <a:r>
              <a:rPr lang="en-US" sz="2000" spc="-30" dirty="0">
                <a:solidFill>
                  <a:srgbClr val="FFFFFF"/>
                </a:solidFill>
                <a:latin typeface="Book Antiqua"/>
                <a:cs typeface="Book Antiqua"/>
              </a:rPr>
              <a:t>Because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if </a:t>
            </a:r>
            <a:r>
              <a:rPr lang="en-US" sz="2000" spc="5" dirty="0">
                <a:solidFill>
                  <a:srgbClr val="FFFFFF"/>
                </a:solidFill>
                <a:latin typeface="Book Antiqua"/>
                <a:cs typeface="Book Antiqua"/>
              </a:rPr>
              <a:t>there </a:t>
            </a:r>
            <a:r>
              <a:rPr lang="en-US" sz="2000" spc="1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lang="en-US" sz="2000" spc="-60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lang="en-US" sz="2000" spc="-1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30" dirty="0">
                <a:solidFill>
                  <a:srgbClr val="FFFFFF"/>
                </a:solidFill>
                <a:latin typeface="Book Antiqua"/>
                <a:cs typeface="Book Antiqua"/>
              </a:rPr>
              <a:t>additional</a:t>
            </a:r>
            <a:endParaRPr lang="en-US" sz="2000" dirty="0">
              <a:latin typeface="Book Antiqua"/>
              <a:cs typeface="Book Antiqu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8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66" y="108204"/>
            <a:ext cx="9777984" cy="1758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556" y="2270760"/>
            <a:ext cx="8569452" cy="206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04" y="4666488"/>
            <a:ext cx="6030468" cy="1959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0259" y="4626864"/>
            <a:ext cx="6085332" cy="2040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64852" y="190500"/>
            <a:ext cx="2327147" cy="1854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49511" y="2225039"/>
            <a:ext cx="2718816" cy="2161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998</Words>
  <Application>Microsoft Office PowerPoint</Application>
  <PresentationFormat>Widescreen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Book Antiqua</vt:lpstr>
      <vt:lpstr>Calibri</vt:lpstr>
      <vt:lpstr>Cambria</vt:lpstr>
      <vt:lpstr>Century Gothic</vt:lpstr>
      <vt:lpstr>Franklin Gothic Medium</vt:lpstr>
      <vt:lpstr>Lucida Sans Unicode</vt:lpstr>
      <vt:lpstr>Times New Roman</vt:lpstr>
      <vt:lpstr>Wingdings</vt:lpstr>
      <vt:lpstr>Wingdings 3</vt:lpstr>
      <vt:lpstr>Ion</vt:lpstr>
      <vt:lpstr>PowerPoint Presentation</vt:lpstr>
      <vt:lpstr>Specific Learning Objective</vt:lpstr>
      <vt:lpstr>Contents</vt:lpstr>
      <vt:lpstr>REQUIREMENTS OF AN ACCEPTABLE  METHOD OF CLASSIFICATION</vt:lpstr>
      <vt:lpstr>KENNEDY’S CLASSIFICATION</vt:lpstr>
      <vt:lpstr>PowerPoint Presentation</vt:lpstr>
      <vt:lpstr>APPLEGATE’S RULES</vt:lpstr>
      <vt:lpstr>PowerPoint Presentation</vt:lpstr>
      <vt:lpstr>PowerPoint Presentation</vt:lpstr>
      <vt:lpstr>PowerPoint Presentation</vt:lpstr>
      <vt:lpstr>Bailyn divided all RPDs in to:</vt:lpstr>
      <vt:lpstr>Subdivided as:</vt:lpstr>
      <vt:lpstr>PowerPoint Presentation</vt:lpstr>
      <vt:lpstr>PowerPoint Presentation</vt:lpstr>
      <vt:lpstr>CUMMER’S CLASSIFICATION</vt:lpstr>
      <vt:lpstr>PowerPoint Presentation</vt:lpstr>
      <vt:lpstr>PowerPoint Presentation</vt:lpstr>
      <vt:lpstr>PowerPoint Presentation</vt:lpstr>
      <vt:lpstr>PowerPoint Presentation</vt:lpstr>
      <vt:lpstr>SKINNER’S CLASSIFICATION</vt:lpstr>
      <vt:lpstr>Skinner Class I</vt:lpstr>
      <vt:lpstr>Skinner Class II</vt:lpstr>
      <vt:lpstr>Skinner Class III</vt:lpstr>
      <vt:lpstr>Skinner Class IV</vt:lpstr>
      <vt:lpstr>Skinner Class V</vt:lpstr>
      <vt:lpstr>          summary</vt:lpstr>
      <vt:lpstr>Take home message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24</cp:revision>
  <dcterms:created xsi:type="dcterms:W3CDTF">2019-09-23T04:16:03Z</dcterms:created>
  <dcterms:modified xsi:type="dcterms:W3CDTF">2022-09-23T07:37:44Z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2019-09-23T00:00:00Z</vt:filetime>
  </property>
</Properties>
</file>